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20" r:id="rId2"/>
    <p:sldMasterId id="2147483684" r:id="rId3"/>
    <p:sldMasterId id="2147483696" r:id="rId4"/>
    <p:sldMasterId id="2147483660" r:id="rId5"/>
  </p:sldMasterIdLst>
  <p:notesMasterIdLst>
    <p:notesMasterId r:id="rId45"/>
  </p:notesMasterIdLst>
  <p:sldIdLst>
    <p:sldId id="256" r:id="rId6"/>
    <p:sldId id="319" r:id="rId7"/>
    <p:sldId id="320" r:id="rId8"/>
    <p:sldId id="321" r:id="rId9"/>
    <p:sldId id="259" r:id="rId10"/>
    <p:sldId id="323" r:id="rId11"/>
    <p:sldId id="324" r:id="rId12"/>
    <p:sldId id="325" r:id="rId13"/>
    <p:sldId id="326" r:id="rId14"/>
    <p:sldId id="327" r:id="rId15"/>
    <p:sldId id="328" r:id="rId16"/>
    <p:sldId id="329" r:id="rId17"/>
    <p:sldId id="273" r:id="rId18"/>
    <p:sldId id="344" r:id="rId19"/>
    <p:sldId id="330" r:id="rId20"/>
    <p:sldId id="331" r:id="rId21"/>
    <p:sldId id="332" r:id="rId22"/>
    <p:sldId id="333" r:id="rId23"/>
    <p:sldId id="285" r:id="rId24"/>
    <p:sldId id="268" r:id="rId25"/>
    <p:sldId id="334" r:id="rId26"/>
    <p:sldId id="336" r:id="rId27"/>
    <p:sldId id="293" r:id="rId28"/>
    <p:sldId id="335" r:id="rId29"/>
    <p:sldId id="317" r:id="rId30"/>
    <p:sldId id="294" r:id="rId31"/>
    <p:sldId id="295" r:id="rId32"/>
    <p:sldId id="337" r:id="rId33"/>
    <p:sldId id="310" r:id="rId34"/>
    <p:sldId id="311" r:id="rId35"/>
    <p:sldId id="312" r:id="rId36"/>
    <p:sldId id="338" r:id="rId37"/>
    <p:sldId id="339" r:id="rId38"/>
    <p:sldId id="340" r:id="rId39"/>
    <p:sldId id="341" r:id="rId40"/>
    <p:sldId id="342" r:id="rId41"/>
    <p:sldId id="343" r:id="rId42"/>
    <p:sldId id="297" r:id="rId43"/>
    <p:sldId id="318"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9" autoAdjust="0"/>
    <p:restoredTop sz="79183" autoAdjust="0"/>
  </p:normalViewPr>
  <p:slideViewPr>
    <p:cSldViewPr>
      <p:cViewPr>
        <p:scale>
          <a:sx n="59" d="100"/>
          <a:sy n="59" d="100"/>
        </p:scale>
        <p:origin x="-2346" y="-6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9487F3A-B4A2-4441-BAE8-D0C98C113D7E}" type="datetimeFigureOut">
              <a:rPr lang="en-US" smtClean="0"/>
              <a:pPr/>
              <a:t>8/21/2014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6928E6-A440-40B7-8BDD-FDF93ADC08C5}" type="slidenum">
              <a:rPr lang="en-US" smtClean="0"/>
              <a:pPr/>
              <a:t>‹#›</a:t>
            </a:fld>
            <a:endParaRPr lang="en-US"/>
          </a:p>
        </p:txBody>
      </p:sp>
    </p:spTree>
    <p:extLst>
      <p:ext uri="{BB962C8B-B14F-4D97-AF65-F5344CB8AC3E}">
        <p14:creationId xmlns:p14="http://schemas.microsoft.com/office/powerpoint/2010/main" xmlns="" val="384890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a:t>
            </a:fld>
            <a:endParaRPr lang="en-US"/>
          </a:p>
        </p:txBody>
      </p:sp>
    </p:spTree>
    <p:extLst>
      <p:ext uri="{BB962C8B-B14F-4D97-AF65-F5344CB8AC3E}">
        <p14:creationId xmlns:p14="http://schemas.microsoft.com/office/powerpoint/2010/main" xmlns="" val="229539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11</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common to all?</a:t>
            </a:r>
            <a:r>
              <a:rPr lang="en-US" baseline="0" dirty="0" smtClean="0"/>
              <a:t>  (All positive) </a:t>
            </a:r>
          </a:p>
          <a:p>
            <a:endParaRPr lang="en-US" baseline="0" dirty="0" smtClean="0"/>
          </a:p>
          <a:p>
            <a:r>
              <a:rPr lang="en-US" baseline="0" dirty="0" smtClean="0"/>
              <a:t>What is NOT happening in these? (criticism of kids, etc.)</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12</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three groups, assign</a:t>
            </a:r>
            <a:r>
              <a:rPr lang="en-US" baseline="0" dirty="0" smtClean="0"/>
              <a:t> one question to each group and share out. </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13</a:t>
            </a:fld>
            <a:endParaRPr lang="en-US"/>
          </a:p>
        </p:txBody>
      </p:sp>
    </p:spTree>
    <p:extLst>
      <p:ext uri="{BB962C8B-B14F-4D97-AF65-F5344CB8AC3E}">
        <p14:creationId xmlns:p14="http://schemas.microsoft.com/office/powerpoint/2010/main" xmlns="" val="162432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will</a:t>
            </a:r>
            <a:r>
              <a:rPr lang="en-US" baseline="0" dirty="0" smtClean="0"/>
              <a:t> have 10minutes to walk around and add their input on the charts. We will share out the different ideas and encourage sharing of resources. Debrief.</a:t>
            </a:r>
          </a:p>
          <a:p>
            <a:endParaRPr lang="en-US" baseline="0" dirty="0" smtClean="0"/>
          </a:p>
          <a:p>
            <a:r>
              <a:rPr lang="en-US" baseline="0" dirty="0" smtClean="0"/>
              <a:t>Middle school consequences</a:t>
            </a:r>
          </a:p>
          <a:p>
            <a:r>
              <a:rPr lang="en-US" baseline="0" dirty="0" smtClean="0"/>
              <a:t>High School consequences</a:t>
            </a:r>
          </a:p>
          <a:p>
            <a:r>
              <a:rPr lang="en-US" baseline="0" dirty="0" smtClean="0"/>
              <a:t>Middle school routines </a:t>
            </a:r>
          </a:p>
          <a:p>
            <a:r>
              <a:rPr lang="en-US" baseline="0" dirty="0" smtClean="0"/>
              <a:t>High school routines</a:t>
            </a:r>
          </a:p>
          <a:p>
            <a:r>
              <a:rPr lang="en-US" baseline="0" dirty="0" smtClean="0"/>
              <a:t>Building rapport</a:t>
            </a:r>
          </a:p>
          <a:p>
            <a:r>
              <a:rPr lang="en-US" baseline="0" dirty="0" smtClean="0"/>
              <a:t>Rules</a:t>
            </a:r>
          </a:p>
          <a:p>
            <a:endParaRPr lang="en-US" baseline="0" dirty="0" smtClean="0"/>
          </a:p>
        </p:txBody>
      </p:sp>
      <p:sp>
        <p:nvSpPr>
          <p:cNvPr id="4" name="Slide Number Placeholder 3"/>
          <p:cNvSpPr>
            <a:spLocks noGrp="1"/>
          </p:cNvSpPr>
          <p:nvPr>
            <p:ph type="sldNum" sz="quarter" idx="10"/>
          </p:nvPr>
        </p:nvSpPr>
        <p:spPr/>
        <p:txBody>
          <a:bodyPr/>
          <a:lstStyle/>
          <a:p>
            <a:fld id="{616928E6-A440-40B7-8BDD-FDF93ADC08C5}" type="slidenum">
              <a:rPr lang="en-US" smtClean="0"/>
              <a:pPr/>
              <a:t>14</a:t>
            </a:fld>
            <a:endParaRPr lang="en-US"/>
          </a:p>
        </p:txBody>
      </p:sp>
    </p:spTree>
    <p:extLst>
      <p:ext uri="{BB962C8B-B14F-4D97-AF65-F5344CB8AC3E}">
        <p14:creationId xmlns:p14="http://schemas.microsoft.com/office/powerpoint/2010/main" xmlns="" val="395637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clearly define the expectations for yourself</a:t>
            </a:r>
            <a:r>
              <a:rPr lang="en-US" baseline="0" dirty="0" smtClean="0"/>
              <a:t> first!</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15</a:t>
            </a:fld>
            <a:endParaRPr lang="en-US"/>
          </a:p>
        </p:txBody>
      </p:sp>
    </p:spTree>
    <p:extLst>
      <p:ext uri="{BB962C8B-B14F-4D97-AF65-F5344CB8AC3E}">
        <p14:creationId xmlns:p14="http://schemas.microsoft.com/office/powerpoint/2010/main" xmlns="" val="2428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Discuss the rationale behind rules</a:t>
            </a:r>
          </a:p>
          <a:p>
            <a:pPr lvl="1"/>
            <a:r>
              <a:rPr lang="en-US" dirty="0" smtClean="0"/>
              <a:t>Identify the expected behavior required by each rule (especially rules that encompass many behaviors)</a:t>
            </a:r>
          </a:p>
          <a:p>
            <a:pPr lvl="1"/>
            <a:r>
              <a:rPr lang="en-US" dirty="0" smtClean="0"/>
              <a:t>Demonstrate the consequences of breaking a rule</a:t>
            </a:r>
          </a:p>
          <a:p>
            <a:endParaRPr lang="en-US" dirty="0" smtClean="0"/>
          </a:p>
          <a:p>
            <a:endParaRPr lang="en-US" dirty="0" smtClean="0"/>
          </a:p>
          <a:p>
            <a:endParaRPr lang="en-US" dirty="0" smtClean="0"/>
          </a:p>
          <a:p>
            <a:endParaRPr lang="en-US" dirty="0" smtClean="0"/>
          </a:p>
          <a:p>
            <a:r>
              <a:rPr lang="en-US" dirty="0" smtClean="0"/>
              <a:t>Define</a:t>
            </a:r>
          </a:p>
          <a:p>
            <a:r>
              <a:rPr lang="en-US" dirty="0" smtClean="0"/>
              <a:t>When to Use</a:t>
            </a:r>
          </a:p>
          <a:p>
            <a:r>
              <a:rPr lang="en-US" dirty="0" smtClean="0"/>
              <a:t>Example</a:t>
            </a:r>
          </a:p>
          <a:p>
            <a:endParaRPr lang="en-US" dirty="0" smtClean="0"/>
          </a:p>
          <a:p>
            <a:r>
              <a:rPr lang="en-US" sz="2100" b="1" dirty="0"/>
              <a:t>From Samantha’s Slides</a:t>
            </a:r>
          </a:p>
          <a:p>
            <a:r>
              <a:rPr lang="en-US" sz="2100" b="1" dirty="0"/>
              <a:t>Rules - guiding principles of the classroom</a:t>
            </a:r>
          </a:p>
          <a:p>
            <a:pPr lvl="1"/>
            <a:r>
              <a:rPr lang="en-US" sz="2100" dirty="0"/>
              <a:t>Teach the rule on day 1</a:t>
            </a:r>
          </a:p>
          <a:p>
            <a:pPr lvl="1"/>
            <a:r>
              <a:rPr lang="en-US" sz="2100" dirty="0"/>
              <a:t>Give time for it to be learned but expect it to be followed</a:t>
            </a:r>
          </a:p>
          <a:p>
            <a:pPr lvl="1"/>
            <a:r>
              <a:rPr lang="en-US" sz="2100" dirty="0"/>
              <a:t>Identify the expected behavior and make note of it</a:t>
            </a:r>
          </a:p>
          <a:p>
            <a:pPr lvl="1"/>
            <a:r>
              <a:rPr lang="en-US" sz="2100" dirty="0"/>
              <a:t>Must be clear and transparency of purpose (knowing why)</a:t>
            </a:r>
          </a:p>
          <a:p>
            <a:pPr lvl="1"/>
            <a:r>
              <a:rPr lang="en-US" sz="2100" dirty="0"/>
              <a:t>Demonstrate consequences of breaking the rule</a:t>
            </a:r>
          </a:p>
          <a:p>
            <a:pPr marL="483306" lvl="1"/>
            <a:r>
              <a:rPr lang="en-US" sz="2100" dirty="0">
                <a:solidFill>
                  <a:srgbClr val="0070C0"/>
                </a:solidFill>
              </a:rPr>
              <a:t>For example: Rule #1 – Only one speaker at a time</a:t>
            </a: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16</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p>
          <a:p>
            <a:r>
              <a:rPr lang="en-US" dirty="0" smtClean="0"/>
              <a:t>When to Use</a:t>
            </a:r>
          </a:p>
          <a:p>
            <a:r>
              <a:rPr lang="en-US" dirty="0" smtClean="0"/>
              <a:t>Example</a:t>
            </a:r>
          </a:p>
          <a:p>
            <a:endParaRPr lang="en-US" dirty="0" smtClean="0"/>
          </a:p>
          <a:p>
            <a:pPr defTabSz="966612">
              <a:defRPr/>
            </a:pPr>
            <a:r>
              <a:rPr lang="en-US" sz="2100" b="1" dirty="0"/>
              <a:t>From Samantha’s Slides</a:t>
            </a:r>
          </a:p>
          <a:p>
            <a:r>
              <a:rPr lang="en-US" sz="2100" b="1" dirty="0"/>
              <a:t>Routines – practiced way of doing things in the classroom</a:t>
            </a:r>
          </a:p>
          <a:p>
            <a:pPr lvl="1"/>
            <a:r>
              <a:rPr lang="en-US" sz="2100" dirty="0"/>
              <a:t>More concrete than rules, set the tone of expectations</a:t>
            </a:r>
          </a:p>
          <a:p>
            <a:pPr lvl="1"/>
            <a:r>
              <a:rPr lang="en-US" sz="2100" dirty="0"/>
              <a:t>Directed at accomplishing something, not modifying behavior</a:t>
            </a:r>
          </a:p>
          <a:p>
            <a:pPr lvl="1"/>
            <a:r>
              <a:rPr lang="en-US" sz="2100" dirty="0"/>
              <a:t>Practiced way of doing things</a:t>
            </a:r>
          </a:p>
          <a:p>
            <a:pPr lvl="1"/>
            <a:r>
              <a:rPr lang="en-US" sz="2100" dirty="0"/>
              <a:t>Expectations of behavior in program</a:t>
            </a:r>
          </a:p>
          <a:p>
            <a:pPr lvl="1"/>
            <a:r>
              <a:rPr lang="en-US" sz="2100" dirty="0"/>
              <a:t>Program systems that create consistency</a:t>
            </a:r>
          </a:p>
          <a:p>
            <a:pPr marL="483306" lvl="1"/>
            <a:r>
              <a:rPr lang="en-US" sz="2100" dirty="0">
                <a:solidFill>
                  <a:srgbClr val="0070C0"/>
                </a:solidFill>
              </a:rPr>
              <a:t>For example: Routine #1- Ago/</a:t>
            </a:r>
            <a:r>
              <a:rPr lang="en-US" sz="2100" dirty="0" err="1">
                <a:solidFill>
                  <a:srgbClr val="0070C0"/>
                </a:solidFill>
              </a:rPr>
              <a:t>Ame</a:t>
            </a:r>
            <a:endParaRPr lang="en-US" sz="2100" dirty="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17</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18</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think of any</a:t>
            </a:r>
            <a:r>
              <a:rPr lang="en-US" baseline="0" dirty="0" smtClean="0"/>
              <a:t> other parts of program that would need established routines? </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19</a:t>
            </a:fld>
            <a:endParaRPr lang="en-US"/>
          </a:p>
        </p:txBody>
      </p:sp>
    </p:spTree>
    <p:extLst>
      <p:ext uri="{BB962C8B-B14F-4D97-AF65-F5344CB8AC3E}">
        <p14:creationId xmlns:p14="http://schemas.microsoft.com/office/powerpoint/2010/main" xmlns="" val="240396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that consequences are not just to punish, but to teach positive behaviors</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20</a:t>
            </a:fld>
            <a:endParaRPr lang="en-US"/>
          </a:p>
        </p:txBody>
      </p:sp>
    </p:spTree>
    <p:extLst>
      <p:ext uri="{BB962C8B-B14F-4D97-AF65-F5344CB8AC3E}">
        <p14:creationId xmlns:p14="http://schemas.microsoft.com/office/powerpoint/2010/main" xmlns="" val="290796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928E6-A440-40B7-8BDD-FDF93ADC08C5}" type="slidenum">
              <a:rPr lang="en-US" smtClean="0"/>
              <a:pPr/>
              <a:t>2</a:t>
            </a:fld>
            <a:endParaRPr lang="en-US"/>
          </a:p>
        </p:txBody>
      </p:sp>
    </p:spTree>
    <p:extLst>
      <p:ext uri="{BB962C8B-B14F-4D97-AF65-F5344CB8AC3E}">
        <p14:creationId xmlns:p14="http://schemas.microsoft.com/office/powerpoint/2010/main" xmlns="" val="2751964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21</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22</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Regroup</a:t>
            </a:r>
            <a:r>
              <a:rPr lang="en-US" baseline="0" dirty="0" smtClean="0"/>
              <a:t> – phrase in the best interest of the student rather than a punitive reaction</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23</a:t>
            </a:fld>
            <a:endParaRPr lang="en-US"/>
          </a:p>
        </p:txBody>
      </p:sp>
    </p:spTree>
    <p:extLst>
      <p:ext uri="{BB962C8B-B14F-4D97-AF65-F5344CB8AC3E}">
        <p14:creationId xmlns:p14="http://schemas.microsoft.com/office/powerpoint/2010/main" xmlns="" val="3336757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Proactive</a:t>
            </a:r>
            <a:r>
              <a:rPr lang="en-US" baseline="0" dirty="0" smtClean="0"/>
              <a:t> interventions are the things that we do before anything gets too out of control</a:t>
            </a:r>
          </a:p>
          <a:p>
            <a:endParaRPr lang="en-US" baseline="0" dirty="0" smtClean="0"/>
          </a:p>
          <a:p>
            <a:r>
              <a:rPr lang="en-US" baseline="0" dirty="0" smtClean="0"/>
              <a:t>Planned ignoring – to assess the situation if it is a real disturbance to the learning of others </a:t>
            </a:r>
          </a:p>
          <a:p>
            <a:endParaRPr lang="en-US" baseline="0" dirty="0" smtClean="0"/>
          </a:p>
          <a:p>
            <a:r>
              <a:rPr lang="en-US" dirty="0" smtClean="0"/>
              <a:t>Nonverbal </a:t>
            </a:r>
          </a:p>
          <a:p>
            <a:pPr lvl="1"/>
            <a:r>
              <a:rPr lang="en-US" dirty="0" smtClean="0"/>
              <a:t>Planned ignoring </a:t>
            </a:r>
          </a:p>
          <a:p>
            <a:pPr lvl="2"/>
            <a:r>
              <a:rPr lang="en-US" dirty="0" smtClean="0"/>
              <a:t>not having materials ready, calling out answers, mild whispering, interruptions</a:t>
            </a:r>
          </a:p>
          <a:p>
            <a:pPr lvl="1"/>
            <a:r>
              <a:rPr lang="en-US" dirty="0" smtClean="0"/>
              <a:t>Signal Interference</a:t>
            </a:r>
          </a:p>
          <a:p>
            <a:pPr lvl="2"/>
            <a:r>
              <a:rPr lang="en-US" dirty="0" smtClean="0"/>
              <a:t> making eye contact, head shaking, pointing, holding up an open hand</a:t>
            </a:r>
          </a:p>
          <a:p>
            <a:pPr lvl="1"/>
            <a:r>
              <a:rPr lang="en-US" dirty="0" smtClean="0"/>
              <a:t>Proximity interference</a:t>
            </a:r>
          </a:p>
          <a:p>
            <a:pPr lvl="2"/>
            <a:r>
              <a:rPr lang="en-US" dirty="0" smtClean="0"/>
              <a:t>Walking toward the student, closing </a:t>
            </a:r>
          </a:p>
          <a:p>
            <a:pPr marL="966612" lvl="2"/>
            <a:r>
              <a:rPr lang="en-US" dirty="0" smtClean="0"/>
              <a:t>the space between instructor and student</a:t>
            </a:r>
          </a:p>
          <a:p>
            <a:pPr lvl="1"/>
            <a:r>
              <a:rPr lang="en-US" dirty="0" smtClean="0"/>
              <a:t>Touch interference </a:t>
            </a:r>
          </a:p>
          <a:p>
            <a:pPr lvl="2"/>
            <a:r>
              <a:rPr lang="en-US" dirty="0" smtClean="0"/>
              <a:t> holding hand and escorting to their seat,</a:t>
            </a:r>
          </a:p>
          <a:p>
            <a:pPr marL="966612" lvl="2"/>
            <a:r>
              <a:rPr lang="en-US" dirty="0" smtClean="0"/>
              <a:t> pat on the back, tap on the shoulder</a:t>
            </a: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24</a:t>
            </a:fld>
            <a:endParaRPr lang="en-US"/>
          </a:p>
        </p:txBody>
      </p:sp>
    </p:spTree>
    <p:extLst>
      <p:ext uri="{BB962C8B-B14F-4D97-AF65-F5344CB8AC3E}">
        <p14:creationId xmlns:p14="http://schemas.microsoft.com/office/powerpoint/2010/main" xmlns="" val="3434587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endParaRPr lang="en-US" dirty="0" smtClean="0"/>
          </a:p>
          <a:p>
            <a:r>
              <a:rPr lang="en-US" dirty="0" smtClean="0"/>
              <a:t>Provide two negative behavior to each group and they must create</a:t>
            </a:r>
            <a:r>
              <a:rPr lang="en-US" baseline="0" dirty="0" smtClean="0"/>
              <a:t> a scenario in which they correct that behavior. </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25</a:t>
            </a:fld>
            <a:endParaRPr lang="en-US"/>
          </a:p>
        </p:txBody>
      </p:sp>
    </p:spTree>
    <p:extLst>
      <p:ext uri="{BB962C8B-B14F-4D97-AF65-F5344CB8AC3E}">
        <p14:creationId xmlns:p14="http://schemas.microsoft.com/office/powerpoint/2010/main" xmlns="" val="2906802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Mr. </a:t>
            </a:r>
            <a:r>
              <a:rPr lang="en-US" dirty="0" err="1" smtClean="0"/>
              <a:t>Romagnolo</a:t>
            </a:r>
            <a:r>
              <a:rPr lang="en-US" dirty="0" smtClean="0"/>
              <a:t> says, "Your expectations are what you allow them to do, not what you say." How could you apply this distinction in your own programs?</a:t>
            </a:r>
          </a:p>
          <a:p>
            <a:endParaRPr lang="en-US" baseline="0" dirty="0" smtClean="0"/>
          </a:p>
          <a:p>
            <a:endParaRPr lang="en-US" baseline="0" dirty="0" smtClean="0"/>
          </a:p>
          <a:p>
            <a:r>
              <a:rPr lang="en-US" baseline="0" dirty="0" smtClean="0"/>
              <a:t>When students do not follow the classroom rules/contract what is the planned response? How do you plan for negative behavior as a classroom and as a program?</a:t>
            </a:r>
          </a:p>
          <a:p>
            <a:endParaRPr lang="en-US" baseline="0" dirty="0" smtClean="0"/>
          </a:p>
          <a:p>
            <a:pPr defTabSz="966612">
              <a:defRPr/>
            </a:pPr>
            <a:r>
              <a:rPr lang="en-US" baseline="0" dirty="0" smtClean="0"/>
              <a:t>If what you are using is not working, do not be afraid to redirect strategies and what you are doing. Consistency in the program culture with consequences. </a:t>
            </a:r>
          </a:p>
          <a:p>
            <a:pPr defTabSz="966612">
              <a:defRPr/>
            </a:pPr>
            <a:endParaRPr lang="en-US" baseline="0" dirty="0" smtClean="0"/>
          </a:p>
          <a:p>
            <a:pPr defTabSz="966612">
              <a:defRPr/>
            </a:pPr>
            <a:r>
              <a:rPr lang="en-US" baseline="0" dirty="0" smtClean="0"/>
              <a:t>Collaborate with the other group leaders in the program to support consequences and use each other as a resource.</a:t>
            </a:r>
          </a:p>
          <a:p>
            <a:r>
              <a:rPr lang="en-US" baseline="0" dirty="0" smtClean="0"/>
              <a:t>Taking away, or earning, a desired incentive. For example: consequence is not earning special movie time because they did not do what was expected (mostly with middle)</a:t>
            </a:r>
          </a:p>
          <a:p>
            <a:r>
              <a:rPr lang="en-US" baseline="0" dirty="0" smtClean="0"/>
              <a:t>Earning a trip to </a:t>
            </a:r>
            <a:r>
              <a:rPr lang="en-US" baseline="0" dirty="0" err="1" smtClean="0"/>
              <a:t>Dorney</a:t>
            </a:r>
            <a:r>
              <a:rPr lang="en-US" baseline="0" dirty="0" smtClean="0"/>
              <a:t> Park versus a college trip (high school)</a:t>
            </a: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26</a:t>
            </a:fld>
            <a:endParaRPr lang="en-US"/>
          </a:p>
        </p:txBody>
      </p:sp>
    </p:spTree>
    <p:extLst>
      <p:ext uri="{BB962C8B-B14F-4D97-AF65-F5344CB8AC3E}">
        <p14:creationId xmlns:p14="http://schemas.microsoft.com/office/powerpoint/2010/main" xmlns="" val="10590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a Stop and Think and writing a letter to parent of acting out </a:t>
            </a:r>
          </a:p>
          <a:p>
            <a:endParaRPr lang="en-US" dirty="0" smtClean="0"/>
          </a:p>
          <a:p>
            <a:r>
              <a:rPr lang="en-US" dirty="0" smtClean="0"/>
              <a:t>Peer mediation</a:t>
            </a:r>
            <a:r>
              <a:rPr lang="en-US" baseline="0" dirty="0" smtClean="0"/>
              <a:t> – conflict resolution as a strategy to dealing with problems on their own</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27</a:t>
            </a:fld>
            <a:endParaRPr lang="en-US"/>
          </a:p>
        </p:txBody>
      </p:sp>
    </p:spTree>
    <p:extLst>
      <p:ext uri="{BB962C8B-B14F-4D97-AF65-F5344CB8AC3E}">
        <p14:creationId xmlns:p14="http://schemas.microsoft.com/office/powerpoint/2010/main" xmlns="" val="1106641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Activity break down</a:t>
            </a:r>
          </a:p>
          <a:p>
            <a:pPr lvl="1"/>
            <a:r>
              <a:rPr lang="en-US" sz="2300" dirty="0"/>
              <a:t>Have a clear opening activity, main activity and closing (reflection) activity</a:t>
            </a:r>
          </a:p>
          <a:p>
            <a:r>
              <a:rPr lang="en-US" sz="2700" dirty="0"/>
              <a:t>“Over plan”</a:t>
            </a:r>
          </a:p>
          <a:p>
            <a:r>
              <a:rPr lang="en-US" sz="2700" dirty="0"/>
              <a:t>Gather materials prior to the activity</a:t>
            </a:r>
          </a:p>
          <a:p>
            <a:r>
              <a:rPr lang="en-US" sz="2700" dirty="0"/>
              <a:t>Communicate with site director/supervisor for support in preparation </a:t>
            </a:r>
          </a:p>
          <a:p>
            <a:r>
              <a:rPr lang="en-US" sz="2700" dirty="0"/>
              <a:t>Provide an agenda (visible if possible)</a:t>
            </a:r>
          </a:p>
          <a:p>
            <a:r>
              <a:rPr lang="en-US" sz="2700" dirty="0"/>
              <a:t>Be prepared to “go with the flow”</a:t>
            </a:r>
          </a:p>
          <a:p>
            <a:r>
              <a:rPr lang="en-US" sz="2700" dirty="0"/>
              <a:t>Involve students in the planning process</a:t>
            </a:r>
          </a:p>
          <a:p>
            <a:pPr marL="483306" lvl="1" algn="ctr"/>
            <a:r>
              <a:rPr lang="en-US" sz="2300" dirty="0"/>
              <a:t>Think of THEM not YOU</a:t>
            </a:r>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28</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older youth, content is most influential</a:t>
            </a:r>
            <a:r>
              <a:rPr lang="en-US" baseline="0" dirty="0" smtClean="0"/>
              <a:t> when it comes to management. When relationships are built and connections on those who have specific trades or expertise in a certain area, the content can be more engaging for older youth. Programs and activities will engage the students and leave little room for negative behavior. </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29</a:t>
            </a:fld>
            <a:endParaRPr lang="en-US"/>
          </a:p>
        </p:txBody>
      </p:sp>
    </p:spTree>
    <p:extLst>
      <p:ext uri="{BB962C8B-B14F-4D97-AF65-F5344CB8AC3E}">
        <p14:creationId xmlns:p14="http://schemas.microsoft.com/office/powerpoint/2010/main" xmlns="" val="1148400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a:t>
            </a:r>
            <a:r>
              <a:rPr lang="en-US" baseline="0" dirty="0" smtClean="0"/>
              <a:t> conducted a study in 2010 that found the different variables that kept older youth engaged fro middle school to high school in high participation after school programs. </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30</a:t>
            </a:fld>
            <a:endParaRPr lang="en-US"/>
          </a:p>
        </p:txBody>
      </p:sp>
    </p:spTree>
    <p:extLst>
      <p:ext uri="{BB962C8B-B14F-4D97-AF65-F5344CB8AC3E}">
        <p14:creationId xmlns:p14="http://schemas.microsoft.com/office/powerpoint/2010/main" xmlns="" val="124844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928E6-A440-40B7-8BDD-FDF93ADC08C5}" type="slidenum">
              <a:rPr lang="en-US" smtClean="0"/>
              <a:pPr/>
              <a:t>3</a:t>
            </a:fld>
            <a:endParaRPr lang="en-US"/>
          </a:p>
        </p:txBody>
      </p:sp>
    </p:spTree>
    <p:extLst>
      <p:ext uri="{BB962C8B-B14F-4D97-AF65-F5344CB8AC3E}">
        <p14:creationId xmlns:p14="http://schemas.microsoft.com/office/powerpoint/2010/main" xmlns="" val="1970755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32</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33</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do the same for Teambuilding time</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34</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 mention</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35</a:t>
            </a:fld>
            <a:endParaRPr lang="en-US"/>
          </a:p>
        </p:txBody>
      </p:sp>
    </p:spTree>
    <p:extLst>
      <p:ext uri="{BB962C8B-B14F-4D97-AF65-F5344CB8AC3E}">
        <p14:creationId xmlns:p14="http://schemas.microsoft.com/office/powerpoint/2010/main" xmlns="" val="252493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36</a:t>
            </a:fld>
            <a:endParaRPr lang="en-US"/>
          </a:p>
        </p:txBody>
      </p:sp>
    </p:spTree>
    <p:extLst>
      <p:ext uri="{BB962C8B-B14F-4D97-AF65-F5344CB8AC3E}">
        <p14:creationId xmlns:p14="http://schemas.microsoft.com/office/powerpoint/2010/main" xmlns="" val="414169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37</a:t>
            </a:fld>
            <a:endParaRPr lang="en-US"/>
          </a:p>
        </p:txBody>
      </p:sp>
    </p:spTree>
    <p:extLst>
      <p:ext uri="{BB962C8B-B14F-4D97-AF65-F5344CB8AC3E}">
        <p14:creationId xmlns:p14="http://schemas.microsoft.com/office/powerpoint/2010/main" xmlns="" val="414169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classroom management align with DHS goals,</a:t>
            </a:r>
            <a:r>
              <a:rPr lang="en-US" baseline="0" dirty="0" smtClean="0"/>
              <a:t> outcomes and indicators? </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38</a:t>
            </a:fld>
            <a:endParaRPr lang="en-US"/>
          </a:p>
        </p:txBody>
      </p:sp>
    </p:spTree>
    <p:extLst>
      <p:ext uri="{BB962C8B-B14F-4D97-AF65-F5344CB8AC3E}">
        <p14:creationId xmlns:p14="http://schemas.microsoft.com/office/powerpoint/2010/main" xmlns="" val="327520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developmental</a:t>
            </a:r>
            <a:r>
              <a:rPr lang="en-US" baseline="0" dirty="0" smtClean="0"/>
              <a:t> needs of individual kids and how this will vary from kid to kid</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4</a:t>
            </a:fld>
            <a:endParaRPr lang="en-US"/>
          </a:p>
        </p:txBody>
      </p:sp>
    </p:spTree>
    <p:extLst>
      <p:ext uri="{BB962C8B-B14F-4D97-AF65-F5344CB8AC3E}">
        <p14:creationId xmlns:p14="http://schemas.microsoft.com/office/powerpoint/2010/main" xmlns="" val="41673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would you define classroom management? </a:t>
            </a:r>
          </a:p>
          <a:p>
            <a:r>
              <a:rPr lang="en-US" baseline="0" dirty="0" smtClean="0"/>
              <a:t>It’s important to note that there is no agreed upon definition, but this is the most accepted view.  </a:t>
            </a:r>
          </a:p>
          <a:p>
            <a:pPr defTabSz="966612">
              <a:defRPr/>
            </a:pPr>
            <a:endParaRPr lang="en-US" baseline="0" dirty="0" smtClean="0"/>
          </a:p>
          <a:p>
            <a:pPr defTabSz="966612">
              <a:defRPr/>
            </a:pPr>
            <a:r>
              <a:rPr lang="en-US" baseline="0" dirty="0" smtClean="0"/>
              <a:t>What action words do you notice in this definition? </a:t>
            </a:r>
          </a:p>
          <a:p>
            <a:r>
              <a:rPr lang="en-US" dirty="0" smtClean="0"/>
              <a:t>Classroom</a:t>
            </a:r>
            <a:r>
              <a:rPr lang="en-US" baseline="0" dirty="0" smtClean="0"/>
              <a:t> management is a method to establish, sustain, and engage students in academic learning and enhance social and moral growth. </a:t>
            </a:r>
          </a:p>
          <a:p>
            <a:endParaRPr lang="en-US" baseline="0" dirty="0" smtClean="0"/>
          </a:p>
          <a:p>
            <a:r>
              <a:rPr lang="en-US" baseline="0" dirty="0" smtClean="0"/>
              <a:t>Today we are going to focus on </a:t>
            </a:r>
            <a:r>
              <a:rPr lang="en-US" u="sng" baseline="0" dirty="0" smtClean="0"/>
              <a:t>establishing</a:t>
            </a:r>
            <a:r>
              <a:rPr lang="en-US" baseline="0" dirty="0" smtClean="0"/>
              <a:t>, </a:t>
            </a:r>
            <a:r>
              <a:rPr lang="en-US" u="sng" baseline="0" dirty="0" smtClean="0">
                <a:effectLst/>
              </a:rPr>
              <a:t>sustaining</a:t>
            </a:r>
            <a:r>
              <a:rPr lang="en-US" baseline="0" dirty="0" smtClean="0"/>
              <a:t>, and </a:t>
            </a:r>
            <a:r>
              <a:rPr lang="en-US" u="sng" baseline="0" dirty="0" smtClean="0"/>
              <a:t>engaging</a:t>
            </a:r>
            <a:r>
              <a:rPr lang="en-US" baseline="0" dirty="0" smtClean="0"/>
              <a:t> students as part of classroom management. </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5</a:t>
            </a:fld>
            <a:endParaRPr lang="en-US"/>
          </a:p>
        </p:txBody>
      </p:sp>
    </p:spTree>
    <p:extLst>
      <p:ext uri="{BB962C8B-B14F-4D97-AF65-F5344CB8AC3E}">
        <p14:creationId xmlns:p14="http://schemas.microsoft.com/office/powerpoint/2010/main" xmlns="" val="62382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a:t>
            </a:r>
            <a:r>
              <a:rPr lang="en-US" baseline="0" dirty="0" smtClean="0"/>
              <a:t> slide</a:t>
            </a:r>
          </a:p>
          <a:p>
            <a:endParaRPr lang="en-US" baseline="0" dirty="0" smtClean="0"/>
          </a:p>
          <a:p>
            <a:r>
              <a:rPr lang="en-US" baseline="0" dirty="0" smtClean="0"/>
              <a:t>Work from a relationships first place rather than a punishment/consequences place.</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7</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a:t>
            </a:r>
            <a:r>
              <a:rPr lang="en-US" baseline="0" dirty="0" smtClean="0"/>
              <a:t> slide</a:t>
            </a:r>
          </a:p>
          <a:p>
            <a:endParaRPr lang="en-US" baseline="0" dirty="0" smtClean="0"/>
          </a:p>
          <a:p>
            <a:r>
              <a:rPr lang="en-US" baseline="0" dirty="0" smtClean="0"/>
              <a:t>Work from a relationships first place rather than a punishment/consequences place.</a:t>
            </a:r>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8</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Tips/What does it look like slide</a:t>
            </a:r>
          </a:p>
          <a:p>
            <a:endParaRPr lang="en-US" sz="1300" dirty="0"/>
          </a:p>
          <a:p>
            <a:r>
              <a:rPr lang="en-US" sz="1300" dirty="0"/>
              <a:t>Don’t forget about youth-youth rapport!</a:t>
            </a:r>
          </a:p>
          <a:p>
            <a:endParaRPr lang="en-US" sz="1300" dirty="0"/>
          </a:p>
          <a:p>
            <a:r>
              <a:rPr lang="en-US" sz="1300" dirty="0"/>
              <a:t>Tease classroom culture</a:t>
            </a:r>
          </a:p>
          <a:p>
            <a:endParaRPr lang="en-US" sz="1300" dirty="0"/>
          </a:p>
          <a:p>
            <a:r>
              <a:rPr lang="en-US" sz="6700" dirty="0"/>
              <a:t>Tips from Samantha’s Slides</a:t>
            </a:r>
          </a:p>
          <a:p>
            <a:r>
              <a:rPr lang="en-US" sz="6700" dirty="0"/>
              <a:t>Have empathy.</a:t>
            </a:r>
          </a:p>
          <a:p>
            <a:pPr lvl="1"/>
            <a:r>
              <a:rPr lang="en-US" sz="4400" dirty="0"/>
              <a:t>A student comes to you and says that things are hard at home and she cannot focus on her homework. You respond by saying, “Well, you have to get past it and do your homework anyway. I have been doing this a long time and there is no excuse that I haven’t heard.” </a:t>
            </a:r>
          </a:p>
          <a:p>
            <a:r>
              <a:rPr lang="en-US" sz="6700" dirty="0"/>
              <a:t>Leave your ego at the door. </a:t>
            </a:r>
          </a:p>
          <a:p>
            <a:pPr lvl="1"/>
            <a:r>
              <a:rPr lang="en-US" sz="4400" dirty="0"/>
              <a:t>Do not take things personally, put personal issues “on the shelf” and respond accordingly. </a:t>
            </a:r>
          </a:p>
          <a:p>
            <a:pPr lvl="1"/>
            <a:r>
              <a:rPr lang="en-US" sz="4400" dirty="0"/>
              <a:t>An eighth grade student might say, “Why should I listen to you? You are just an afterschool teacher. Why don’t you get a real job?”</a:t>
            </a:r>
          </a:p>
          <a:p>
            <a:pPr lvl="1"/>
            <a:r>
              <a:rPr lang="en-US" sz="4400" dirty="0"/>
              <a:t>How would you respond? </a:t>
            </a:r>
          </a:p>
          <a:p>
            <a:pPr lvl="1"/>
            <a:endParaRPr lang="en-US" sz="4400" dirty="0"/>
          </a:p>
          <a:p>
            <a:r>
              <a:rPr lang="en-US" sz="3000" dirty="0"/>
              <a:t>Build a relationship with students to know their needs</a:t>
            </a:r>
          </a:p>
          <a:p>
            <a:r>
              <a:rPr lang="en-US" sz="3000" dirty="0"/>
              <a:t>Develop activities that meet various learning styles</a:t>
            </a:r>
          </a:p>
          <a:p>
            <a:r>
              <a:rPr lang="en-US" sz="3000" dirty="0"/>
              <a:t>You are not a counselor – contact parents, school counselor, supervisor, etc. </a:t>
            </a:r>
          </a:p>
          <a:p>
            <a:r>
              <a:rPr lang="en-US" sz="3000" dirty="0"/>
              <a:t>Decide what works and doesn’t work with your group of students </a:t>
            </a:r>
          </a:p>
          <a:p>
            <a:pPr lvl="1"/>
            <a:endParaRPr lang="en-US" dirty="0" smtClean="0"/>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9</a:t>
            </a:fld>
            <a:endParaRPr lang="en-US"/>
          </a:p>
        </p:txBody>
      </p:sp>
    </p:spTree>
    <p:extLst>
      <p:ext uri="{BB962C8B-B14F-4D97-AF65-F5344CB8AC3E}">
        <p14:creationId xmlns:p14="http://schemas.microsoft.com/office/powerpoint/2010/main" xmlns="" val="184165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928E6-A440-40B7-8BDD-FDF93ADC08C5}" type="slidenum">
              <a:rPr lang="en-US" smtClean="0"/>
              <a:pPr/>
              <a:t>10</a:t>
            </a:fld>
            <a:endParaRPr lang="en-US"/>
          </a:p>
        </p:txBody>
      </p:sp>
    </p:spTree>
    <p:extLst>
      <p:ext uri="{BB962C8B-B14F-4D97-AF65-F5344CB8AC3E}">
        <p14:creationId xmlns:p14="http://schemas.microsoft.com/office/powerpoint/2010/main" xmlns="" val="184165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98615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07790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414886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271071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297501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25976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40EC13-C87B-44D5-824F-DE7A3051F637}"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1013552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40EC13-C87B-44D5-824F-DE7A3051F637}"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395160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40EC13-C87B-44D5-824F-DE7A3051F637}"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341405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0EC13-C87B-44D5-824F-DE7A3051F637}"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3350999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0EC13-C87B-44D5-824F-DE7A3051F637}"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61908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271376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0EC13-C87B-44D5-824F-DE7A3051F637}"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78761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1545033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13-C87B-44D5-824F-DE7A3051F637}"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45751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3810302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275326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799909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CCA81-1C7C-4405-9E70-5B99E8386414}"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2037455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CCA81-1C7C-4405-9E70-5B99E8386414}"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948139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CCA81-1C7C-4405-9E70-5B99E8386414}"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96985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CCA81-1C7C-4405-9E70-5B99E8386414}"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34951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34860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CCA81-1C7C-4405-9E70-5B99E8386414}"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2871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CCA81-1C7C-4405-9E70-5B99E8386414}"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333868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819833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CCA81-1C7C-4405-9E70-5B99E8386414}"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3322225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1784108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2502149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616417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198BC9-27DF-46CC-91B2-26DC285D9215}"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2926679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98BC9-27DF-46CC-91B2-26DC285D9215}"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206394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198BC9-27DF-46CC-91B2-26DC285D9215}"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161069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4017798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98BC9-27DF-46CC-91B2-26DC285D9215}"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1470633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98BC9-27DF-46CC-91B2-26DC285D9215}"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2772852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98BC9-27DF-46CC-91B2-26DC285D9215}"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3846960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3400099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98BC9-27DF-46CC-91B2-26DC285D9215}"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3607376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986155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271376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348601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4017798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05884-E688-418D-876A-B5C6F430EC3D}"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55567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05884-E688-418D-876A-B5C6F430EC3D}"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555679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05884-E688-418D-876A-B5C6F430EC3D}"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867216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05884-E688-418D-876A-B5C6F430EC3D}"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287711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314842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2861055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077900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5884-E688-418D-876A-B5C6F430EC3D}"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414886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05884-E688-418D-876A-B5C6F430EC3D}"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186721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05884-E688-418D-876A-B5C6F430EC3D}"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28771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31484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5884-E688-418D-876A-B5C6F430EC3D}"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286105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05884-E688-418D-876A-B5C6F430EC3D}"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8121838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0EC13-C87B-44D5-824F-DE7A3051F637}"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57B9E-339B-4BD9-80FF-151507447B19}" type="slidenum">
              <a:rPr lang="en-US" smtClean="0"/>
              <a:pPr/>
              <a:t>‹#›</a:t>
            </a:fld>
            <a:endParaRPr lang="en-US"/>
          </a:p>
        </p:txBody>
      </p:sp>
    </p:spTree>
    <p:extLst>
      <p:ext uri="{BB962C8B-B14F-4D97-AF65-F5344CB8AC3E}">
        <p14:creationId xmlns:p14="http://schemas.microsoft.com/office/powerpoint/2010/main" xmlns="" val="1740094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CCA81-1C7C-4405-9E70-5B99E8386414}"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0561D-83EF-40A0-8F64-2BAF3440E2DD}" type="slidenum">
              <a:rPr lang="en-US" smtClean="0"/>
              <a:pPr/>
              <a:t>‹#›</a:t>
            </a:fld>
            <a:endParaRPr lang="en-US"/>
          </a:p>
        </p:txBody>
      </p:sp>
    </p:spTree>
    <p:extLst>
      <p:ext uri="{BB962C8B-B14F-4D97-AF65-F5344CB8AC3E}">
        <p14:creationId xmlns:p14="http://schemas.microsoft.com/office/powerpoint/2010/main" xmlns="" val="13685158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98BC9-27DF-46CC-91B2-26DC285D9215}"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17D61-B226-4E91-8697-1BC1C35683A8}" type="slidenum">
              <a:rPr lang="en-US" smtClean="0"/>
              <a:pPr/>
              <a:t>‹#›</a:t>
            </a:fld>
            <a:endParaRPr lang="en-US"/>
          </a:p>
        </p:txBody>
      </p:sp>
    </p:spTree>
    <p:extLst>
      <p:ext uri="{BB962C8B-B14F-4D97-AF65-F5344CB8AC3E}">
        <p14:creationId xmlns:p14="http://schemas.microsoft.com/office/powerpoint/2010/main" xmlns="" val="3381367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05884-E688-418D-876A-B5C6F430EC3D}"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B758-E4EF-4916-A512-1905734EBF02}" type="slidenum">
              <a:rPr lang="en-US" smtClean="0"/>
              <a:pPr/>
              <a:t>‹#›</a:t>
            </a:fld>
            <a:endParaRPr lang="en-US"/>
          </a:p>
        </p:txBody>
      </p:sp>
    </p:spTree>
    <p:extLst>
      <p:ext uri="{BB962C8B-B14F-4D97-AF65-F5344CB8AC3E}">
        <p14:creationId xmlns:p14="http://schemas.microsoft.com/office/powerpoint/2010/main" xmlns="" val="381218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kcoe@phmc.org" TargetMode="External"/><Relationship Id="rId2" Type="http://schemas.openxmlformats.org/officeDocument/2006/relationships/hyperlink" Target="mailto:ssaldanacuret@phmc.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1"/>
                </a:solidFill>
              </a:rPr>
              <a:t>Intro to Classroom Management with Older Youth </a:t>
            </a:r>
            <a:endParaRPr lang="en-US" b="1" dirty="0">
              <a:solidFill>
                <a:schemeClr val="accent1"/>
              </a:solidFill>
            </a:endParaRPr>
          </a:p>
        </p:txBody>
      </p:sp>
      <p:sp>
        <p:nvSpPr>
          <p:cNvPr id="3" name="Subtitle 2"/>
          <p:cNvSpPr>
            <a:spLocks noGrp="1"/>
          </p:cNvSpPr>
          <p:nvPr>
            <p:ph type="subTitle" idx="1"/>
          </p:nvPr>
        </p:nvSpPr>
        <p:spPr/>
        <p:txBody>
          <a:bodyPr>
            <a:normAutofit/>
          </a:bodyPr>
          <a:lstStyle/>
          <a:p>
            <a:r>
              <a:rPr lang="en-US" sz="2000" dirty="0" smtClean="0"/>
              <a:t>Samantha Saldana-Curet &amp; Kristen Coe</a:t>
            </a:r>
          </a:p>
          <a:p>
            <a:r>
              <a:rPr lang="en-US" sz="2000" dirty="0" smtClean="0"/>
              <a:t>Public Health Management Corporation</a:t>
            </a:r>
            <a:endParaRPr lang="en-US" sz="2000" dirty="0"/>
          </a:p>
        </p:txBody>
      </p:sp>
    </p:spTree>
    <p:extLst>
      <p:ext uri="{BB962C8B-B14F-4D97-AF65-F5344CB8AC3E}">
        <p14:creationId xmlns:p14="http://schemas.microsoft.com/office/powerpoint/2010/main" xmlns="" val="153157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2514600"/>
          </a:xfrm>
        </p:spPr>
        <p:txBody>
          <a:bodyPr>
            <a:normAutofit/>
          </a:bodyPr>
          <a:lstStyle/>
          <a:p>
            <a:pPr marL="0" indent="0">
              <a:buNone/>
            </a:pPr>
            <a:r>
              <a:rPr lang="en-US" dirty="0" smtClean="0"/>
              <a:t>Individual connections with youth are key:</a:t>
            </a:r>
          </a:p>
          <a:p>
            <a:r>
              <a:rPr lang="en-US" dirty="0" smtClean="0"/>
              <a:t>One-on-one</a:t>
            </a:r>
          </a:p>
          <a:p>
            <a:r>
              <a:rPr lang="en-US" dirty="0" smtClean="0"/>
              <a:t>Projecting warmth to the group</a:t>
            </a:r>
          </a:p>
          <a:p>
            <a:r>
              <a:rPr lang="en-US" dirty="0" smtClean="0"/>
              <a:t>Two-way communication in the group</a:t>
            </a:r>
          </a:p>
          <a:p>
            <a:pPr marL="0" indent="0">
              <a:buNone/>
            </a:pPr>
            <a:endParaRPr lang="en-US" dirty="0"/>
          </a:p>
          <a:p>
            <a:pPr marL="0" indent="0">
              <a:buNone/>
            </a:pPr>
            <a:endParaRPr lang="en-US" dirty="0" smtClean="0"/>
          </a:p>
          <a:p>
            <a:endParaRPr lang="en-US" dirty="0"/>
          </a:p>
        </p:txBody>
      </p:sp>
      <p:pic>
        <p:nvPicPr>
          <p:cNvPr id="4098" name="Picture 2" descr="C:\Users\kcoe\AppData\Local\Microsoft\Windows\Temporary Internet Files\Content.IE5\IA9GBUEC\MC9004349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57199" y="4724400"/>
            <a:ext cx="782389" cy="838057"/>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1747060" y="4845868"/>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kcoe\AppData\Local\Microsoft\Windows\Temporary Internet Files\Content.IE5\IA9GBUEC\MC9004349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819400" y="4821695"/>
            <a:ext cx="782389" cy="83805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3962400" y="4446706"/>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3962402" y="5240723"/>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3232180" y="5659752"/>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kcoe\AppData\Local\Microsoft\Windows\Temporary Internet Files\Content.IE5\IA9GBUEC\MC9004349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410200" y="4760960"/>
            <a:ext cx="782389" cy="838057"/>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6553200" y="4385971"/>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6553202" y="5179988"/>
            <a:ext cx="739218" cy="7165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5953644" y="5767943"/>
            <a:ext cx="739218" cy="71658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a:off x="1304815" y="5163295"/>
            <a:ext cx="36061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a:off x="6192588" y="4821695"/>
            <a:ext cx="36061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a:off x="6201586" y="5331257"/>
            <a:ext cx="36061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5817758" y="5612849"/>
            <a:ext cx="135886" cy="35829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a:off x="3444377" y="4861430"/>
            <a:ext cx="360612" cy="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a:off x="3749177" y="5349754"/>
            <a:ext cx="360612" cy="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a:off x="3210594" y="5659752"/>
            <a:ext cx="0" cy="29756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98177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buNone/>
            </a:pPr>
            <a:r>
              <a:rPr lang="en-US" dirty="0" smtClean="0"/>
              <a:t>But it’s not just about relationships with YOU…</a:t>
            </a:r>
          </a:p>
          <a:p>
            <a:pPr marL="0" indent="0">
              <a:buNone/>
            </a:pPr>
            <a:endParaRPr lang="en-US" dirty="0"/>
          </a:p>
          <a:p>
            <a:pPr marL="0" indent="0">
              <a:buNone/>
            </a:pPr>
            <a:endParaRPr lang="en-US" dirty="0" smtClean="0"/>
          </a:p>
        </p:txBody>
      </p:sp>
      <p:pic>
        <p:nvPicPr>
          <p:cNvPr id="4" name="Picture 2" descr="C:\Users\kcoe\AppData\Local\Microsoft\Windows\Temporary Internet Files\Content.IE5\IA9GBUEC\MC9004349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371599" y="3311685"/>
            <a:ext cx="1859058" cy="199133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5410200" y="2735529"/>
            <a:ext cx="1188701" cy="11523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Arrow Connector 7"/>
          <p:cNvCxnSpPr/>
          <p:nvPr/>
        </p:nvCxnSpPr>
        <p:spPr>
          <a:xfrm flipV="1">
            <a:off x="3612432" y="3603144"/>
            <a:ext cx="1614336" cy="3990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3429000" y="4535140"/>
            <a:ext cx="1981200" cy="41786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3113072" y="5123869"/>
            <a:ext cx="741563" cy="56358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pic>
        <p:nvPicPr>
          <p:cNvPr id="11"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3854635" y="5287867"/>
            <a:ext cx="1188701" cy="11523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kcoe\AppData\Local\Microsoft\Windows\Temporary Internet Files\Content.IE5\71P898Q1\MC900446252[1].wm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000" b="65582"/>
          <a:stretch/>
        </p:blipFill>
        <p:spPr bwMode="auto">
          <a:xfrm>
            <a:off x="5628788" y="4535140"/>
            <a:ext cx="1188701" cy="11523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Straight Arrow Connector 17"/>
          <p:cNvCxnSpPr/>
          <p:nvPr/>
        </p:nvCxnSpPr>
        <p:spPr>
          <a:xfrm flipV="1">
            <a:off x="6261413" y="3887841"/>
            <a:ext cx="31068" cy="52280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p:nvPr/>
        </p:nvCxnSpPr>
        <p:spPr>
          <a:xfrm flipV="1">
            <a:off x="5226768" y="5687452"/>
            <a:ext cx="433088" cy="26140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928924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 - Styles</a:t>
            </a:r>
            <a:endParaRPr lang="en-US" b="1" dirty="0">
              <a:solidFill>
                <a:schemeClr val="accent1"/>
              </a:solidFill>
            </a:endParaRPr>
          </a:p>
        </p:txBody>
      </p:sp>
      <p:sp>
        <p:nvSpPr>
          <p:cNvPr id="3" name="Content Placeholder 2"/>
          <p:cNvSpPr>
            <a:spLocks noGrp="1"/>
          </p:cNvSpPr>
          <p:nvPr>
            <p:ph idx="4294967295"/>
          </p:nvPr>
        </p:nvSpPr>
        <p:spPr>
          <a:xfrm>
            <a:off x="534748" y="1828800"/>
            <a:ext cx="8229600" cy="4343400"/>
          </a:xfrm>
        </p:spPr>
        <p:txBody>
          <a:bodyPr>
            <a:normAutofit/>
          </a:bodyPr>
          <a:lstStyle/>
          <a:p>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a:p>
        </p:txBody>
      </p:sp>
      <p:pic>
        <p:nvPicPr>
          <p:cNvPr id="3074" name="Picture 2" descr="C:\Users\kcoe\AppData\Local\Microsoft\Windows\Temporary Internet Files\Content.IE5\XSP3Y14G\MC90002338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3999"/>
            <a:ext cx="2952445" cy="347501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kcoe\AppData\Local\Microsoft\Windows\Temporary Internet Files\Content.IE5\EH9C6HAC\dglxasse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26618" y="2446366"/>
            <a:ext cx="2288696"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kcoe\AppData\Local\Microsoft\Windows\Temporary Internet Files\Content.IE5\71P898Q1\MC90008885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1661307"/>
            <a:ext cx="2331355"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39055" y="4999015"/>
            <a:ext cx="2531533" cy="584775"/>
          </a:xfrm>
          <a:prstGeom prst="rect">
            <a:avLst/>
          </a:prstGeom>
          <a:noFill/>
        </p:spPr>
        <p:txBody>
          <a:bodyPr wrap="square" rtlCol="0">
            <a:spAutoFit/>
          </a:bodyPr>
          <a:lstStyle/>
          <a:p>
            <a:r>
              <a:rPr lang="en-US" sz="3200" dirty="0" smtClean="0">
                <a:solidFill>
                  <a:schemeClr val="accent1"/>
                </a:solidFill>
              </a:rPr>
              <a:t>The grandma</a:t>
            </a:r>
            <a:endParaRPr lang="en-US" sz="3200" dirty="0">
              <a:solidFill>
                <a:schemeClr val="accent1"/>
              </a:solidFill>
            </a:endParaRPr>
          </a:p>
        </p:txBody>
      </p:sp>
      <p:sp>
        <p:nvSpPr>
          <p:cNvPr id="8" name="TextBox 7"/>
          <p:cNvSpPr txBox="1"/>
          <p:nvPr/>
        </p:nvSpPr>
        <p:spPr>
          <a:xfrm>
            <a:off x="3626618" y="1840424"/>
            <a:ext cx="2531533" cy="584775"/>
          </a:xfrm>
          <a:prstGeom prst="rect">
            <a:avLst/>
          </a:prstGeom>
          <a:noFill/>
        </p:spPr>
        <p:txBody>
          <a:bodyPr wrap="square" rtlCol="0">
            <a:spAutoFit/>
          </a:bodyPr>
          <a:lstStyle/>
          <a:p>
            <a:r>
              <a:rPr lang="en-US" sz="3200" dirty="0" smtClean="0">
                <a:solidFill>
                  <a:schemeClr val="accent1"/>
                </a:solidFill>
              </a:rPr>
              <a:t>The big sister</a:t>
            </a:r>
            <a:endParaRPr lang="en-US" sz="3200" dirty="0">
              <a:solidFill>
                <a:schemeClr val="accent1"/>
              </a:solidFill>
            </a:endParaRPr>
          </a:p>
        </p:txBody>
      </p:sp>
      <p:sp>
        <p:nvSpPr>
          <p:cNvPr id="9" name="TextBox 8"/>
          <p:cNvSpPr txBox="1"/>
          <p:nvPr/>
        </p:nvSpPr>
        <p:spPr>
          <a:xfrm>
            <a:off x="6705600" y="4944006"/>
            <a:ext cx="2026555" cy="584775"/>
          </a:xfrm>
          <a:prstGeom prst="rect">
            <a:avLst/>
          </a:prstGeom>
          <a:noFill/>
        </p:spPr>
        <p:txBody>
          <a:bodyPr wrap="square" rtlCol="0">
            <a:spAutoFit/>
          </a:bodyPr>
          <a:lstStyle/>
          <a:p>
            <a:r>
              <a:rPr lang="en-US" sz="3200" dirty="0" smtClean="0">
                <a:solidFill>
                  <a:schemeClr val="accent1"/>
                </a:solidFill>
              </a:rPr>
              <a:t>The coach</a:t>
            </a:r>
            <a:endParaRPr lang="en-US" sz="3200" dirty="0">
              <a:solidFill>
                <a:schemeClr val="accent1"/>
              </a:solidFill>
            </a:endParaRPr>
          </a:p>
        </p:txBody>
      </p:sp>
    </p:spTree>
    <p:extLst>
      <p:ext uri="{BB962C8B-B14F-4D97-AF65-F5344CB8AC3E}">
        <p14:creationId xmlns:p14="http://schemas.microsoft.com/office/powerpoint/2010/main" xmlns="" val="39598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8229600" cy="1143000"/>
          </a:xfrm>
        </p:spPr>
        <p:txBody>
          <a:bodyPr/>
          <a:lstStyle/>
          <a:p>
            <a:r>
              <a:rPr lang="en-US" b="1" dirty="0" smtClean="0">
                <a:solidFill>
                  <a:schemeClr val="accent1"/>
                </a:solidFill>
              </a:rPr>
              <a:t>Discuss</a:t>
            </a:r>
            <a:endParaRPr lang="en-US" b="1" dirty="0">
              <a:solidFill>
                <a:schemeClr val="accent1"/>
              </a:solidFill>
            </a:endParaRPr>
          </a:p>
        </p:txBody>
      </p:sp>
      <p:sp>
        <p:nvSpPr>
          <p:cNvPr id="3" name="Content Placeholder 2"/>
          <p:cNvSpPr>
            <a:spLocks noGrp="1"/>
          </p:cNvSpPr>
          <p:nvPr>
            <p:ph idx="4294967295"/>
          </p:nvPr>
        </p:nvSpPr>
        <p:spPr>
          <a:xfrm>
            <a:off x="533400" y="1524000"/>
            <a:ext cx="8382000" cy="4876800"/>
          </a:xfrm>
        </p:spPr>
        <p:txBody>
          <a:bodyPr>
            <a:noAutofit/>
          </a:bodyPr>
          <a:lstStyle/>
          <a:p>
            <a:r>
              <a:rPr lang="en-US" sz="3300" dirty="0"/>
              <a:t>What personal experiences can you draw upon to better understand your students</a:t>
            </a:r>
            <a:r>
              <a:rPr lang="en-US" sz="3300" dirty="0" smtClean="0"/>
              <a:t>?</a:t>
            </a:r>
          </a:p>
          <a:p>
            <a:r>
              <a:rPr lang="en-US" sz="3300" dirty="0" smtClean="0"/>
              <a:t>How </a:t>
            </a:r>
            <a:r>
              <a:rPr lang="en-US" sz="3300" dirty="0"/>
              <a:t>have you </a:t>
            </a:r>
            <a:r>
              <a:rPr lang="en-US" sz="3300" dirty="0" smtClean="0"/>
              <a:t>created positive relationships with </a:t>
            </a:r>
            <a:r>
              <a:rPr lang="en-US" sz="3300" dirty="0"/>
              <a:t>the students you serve? </a:t>
            </a:r>
            <a:endParaRPr lang="en-US" sz="3300" dirty="0" smtClean="0"/>
          </a:p>
          <a:p>
            <a:r>
              <a:rPr lang="en-US" sz="3300" dirty="0" smtClean="0"/>
              <a:t>What </a:t>
            </a:r>
            <a:r>
              <a:rPr lang="en-US" sz="3300" dirty="0"/>
              <a:t>are some obstacles that interfere with your ability to make meaningful connections with your students? </a:t>
            </a:r>
          </a:p>
          <a:p>
            <a:pPr marL="0" indent="0">
              <a:buNone/>
            </a:pPr>
            <a:endParaRPr lang="en-US" sz="3300" dirty="0" smtClean="0"/>
          </a:p>
        </p:txBody>
      </p:sp>
    </p:spTree>
    <p:extLst>
      <p:ext uri="{BB962C8B-B14F-4D97-AF65-F5344CB8AC3E}">
        <p14:creationId xmlns:p14="http://schemas.microsoft.com/office/powerpoint/2010/main" xmlns="" val="1806607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11" y="457200"/>
            <a:ext cx="9144000" cy="1143000"/>
          </a:xfrm>
        </p:spPr>
        <p:txBody>
          <a:bodyPr/>
          <a:lstStyle/>
          <a:p>
            <a:r>
              <a:rPr lang="en-US" b="1" dirty="0" smtClean="0">
                <a:solidFill>
                  <a:schemeClr val="accent1"/>
                </a:solidFill>
              </a:rPr>
              <a:t>Break &amp; Gallery Walk </a:t>
            </a:r>
            <a:endParaRPr lang="en-US" b="1" dirty="0">
              <a:solidFill>
                <a:schemeClr val="accent1"/>
              </a:solidFill>
            </a:endParaRPr>
          </a:p>
        </p:txBody>
      </p:sp>
      <p:sp>
        <p:nvSpPr>
          <p:cNvPr id="3" name="Content Placeholder 2"/>
          <p:cNvSpPr>
            <a:spLocks noGrp="1"/>
          </p:cNvSpPr>
          <p:nvPr>
            <p:ph idx="4294967295"/>
          </p:nvPr>
        </p:nvSpPr>
        <p:spPr>
          <a:xfrm>
            <a:off x="914400" y="2133600"/>
            <a:ext cx="7315200" cy="3992563"/>
          </a:xfrm>
        </p:spPr>
        <p:txBody>
          <a:bodyPr/>
          <a:lstStyle/>
          <a:p>
            <a:pPr marL="0" indent="0" algn="ctr">
              <a:buNone/>
            </a:pPr>
            <a:r>
              <a:rPr lang="en-US" dirty="0" smtClean="0"/>
              <a:t>Walk around the room and write your strategies on rules, routines, consequences and building positive relationships. </a:t>
            </a:r>
          </a:p>
        </p:txBody>
      </p:sp>
    </p:spTree>
    <p:extLst>
      <p:ext uri="{BB962C8B-B14F-4D97-AF65-F5344CB8AC3E}">
        <p14:creationId xmlns:p14="http://schemas.microsoft.com/office/powerpoint/2010/main" xmlns="" val="3424228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Structure</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buNone/>
            </a:pPr>
            <a:r>
              <a:rPr lang="en-US" dirty="0" smtClean="0"/>
              <a:t>As the facilitator/group leader you need to:</a:t>
            </a:r>
          </a:p>
          <a:p>
            <a:r>
              <a:rPr lang="en-US" dirty="0"/>
              <a:t>Clearly define expectations </a:t>
            </a:r>
            <a:r>
              <a:rPr lang="en-US" dirty="0" smtClean="0"/>
              <a:t>in your own mind</a:t>
            </a:r>
          </a:p>
          <a:p>
            <a:r>
              <a:rPr lang="en-US" dirty="0" smtClean="0"/>
              <a:t>Clearly communicate expectations to youth</a:t>
            </a:r>
          </a:p>
          <a:p>
            <a:r>
              <a:rPr lang="en-US" dirty="0" smtClean="0"/>
              <a:t>Create systems that enforce/encourage/</a:t>
            </a:r>
            <a:r>
              <a:rPr lang="en-US" dirty="0"/>
              <a:t> </a:t>
            </a:r>
            <a:r>
              <a:rPr lang="en-US" dirty="0" smtClean="0"/>
              <a:t>incentivize those expectations</a:t>
            </a:r>
          </a:p>
          <a:p>
            <a:pPr lvl="1"/>
            <a:r>
              <a:rPr lang="en-US" dirty="0" smtClean="0"/>
              <a:t>Rules &amp; Routines</a:t>
            </a:r>
          </a:p>
          <a:p>
            <a:pPr lvl="1"/>
            <a:r>
              <a:rPr lang="en-US" dirty="0" smtClean="0"/>
              <a:t>Enforcing Expectations</a:t>
            </a:r>
          </a:p>
          <a:p>
            <a:endParaRPr lang="en-US" dirty="0"/>
          </a:p>
        </p:txBody>
      </p:sp>
      <p:pic>
        <p:nvPicPr>
          <p:cNvPr id="3076" name="Picture 4" descr="C:\Users\kcoe\AppData\Local\Microsoft\Windows\Temporary Internet Files\Content.IE5\EH9C6HAC\MP900404896[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7333" b="90000" l="0" r="90000"/>
                    </a14:imgEffect>
                  </a14:imgLayer>
                </a14:imgProps>
              </a:ext>
              <a:ext uri="{28A0092B-C50C-407E-A947-70E740481C1C}">
                <a14:useLocalDpi xmlns:a14="http://schemas.microsoft.com/office/drawing/2010/main" xmlns="" val="0"/>
              </a:ext>
            </a:extLst>
          </a:blip>
          <a:srcRect/>
          <a:stretch>
            <a:fillRect/>
          </a:stretch>
        </p:blipFill>
        <p:spPr bwMode="auto">
          <a:xfrm>
            <a:off x="6324600" y="3962400"/>
            <a:ext cx="3200400"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388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Rules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a:spcAft>
                <a:spcPts val="1200"/>
              </a:spcAft>
            </a:pPr>
            <a:r>
              <a:rPr lang="en-US" dirty="0" smtClean="0"/>
              <a:t>Guiding </a:t>
            </a:r>
            <a:r>
              <a:rPr lang="en-US" dirty="0"/>
              <a:t>principles of the classroom</a:t>
            </a:r>
          </a:p>
          <a:p>
            <a:pPr>
              <a:spcAft>
                <a:spcPts val="1200"/>
              </a:spcAft>
            </a:pPr>
            <a:r>
              <a:rPr lang="en-US" dirty="0" smtClean="0"/>
              <a:t>Rules </a:t>
            </a:r>
            <a:r>
              <a:rPr lang="en-US" dirty="0"/>
              <a:t>should </a:t>
            </a:r>
            <a:r>
              <a:rPr lang="en-US" dirty="0" smtClean="0"/>
              <a:t>be few </a:t>
            </a:r>
            <a:r>
              <a:rPr lang="en-US" dirty="0"/>
              <a:t>in </a:t>
            </a:r>
            <a:r>
              <a:rPr lang="en-US" dirty="0" smtClean="0"/>
              <a:t>number &amp; clear</a:t>
            </a:r>
          </a:p>
          <a:p>
            <a:pPr>
              <a:spcAft>
                <a:spcPts val="1200"/>
              </a:spcAft>
            </a:pPr>
            <a:r>
              <a:rPr lang="en-US" dirty="0" smtClean="0"/>
              <a:t>Positively </a:t>
            </a:r>
            <a:r>
              <a:rPr lang="en-US" dirty="0"/>
              <a:t>stated vs. negatively stated rules</a:t>
            </a:r>
          </a:p>
          <a:p>
            <a:pPr>
              <a:spcAft>
                <a:spcPts val="1200"/>
              </a:spcAft>
            </a:pPr>
            <a:r>
              <a:rPr lang="en-US" dirty="0"/>
              <a:t>Don’t assume students understand what a rule means in </a:t>
            </a:r>
            <a:r>
              <a:rPr lang="en-US" dirty="0" smtClean="0"/>
              <a:t>practice</a:t>
            </a:r>
          </a:p>
          <a:p>
            <a:endParaRPr lang="en-US" dirty="0"/>
          </a:p>
        </p:txBody>
      </p:sp>
    </p:spTree>
    <p:extLst>
      <p:ext uri="{BB962C8B-B14F-4D97-AF65-F5344CB8AC3E}">
        <p14:creationId xmlns:p14="http://schemas.microsoft.com/office/powerpoint/2010/main" xmlns="" val="3132411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Routines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a:spcAft>
                <a:spcPts val="1200"/>
              </a:spcAft>
            </a:pPr>
            <a:r>
              <a:rPr lang="en-US" dirty="0"/>
              <a:t>Practiced way of doing things in the classroom</a:t>
            </a:r>
          </a:p>
          <a:p>
            <a:pPr>
              <a:spcAft>
                <a:spcPts val="1200"/>
              </a:spcAft>
            </a:pPr>
            <a:r>
              <a:rPr lang="en-US" dirty="0" smtClean="0"/>
              <a:t>Routines </a:t>
            </a:r>
            <a:r>
              <a:rPr lang="en-US" dirty="0"/>
              <a:t>are more concrete than </a:t>
            </a:r>
            <a:r>
              <a:rPr lang="en-US" dirty="0" smtClean="0"/>
              <a:t>rules</a:t>
            </a:r>
          </a:p>
          <a:p>
            <a:pPr>
              <a:spcAft>
                <a:spcPts val="1200"/>
              </a:spcAft>
            </a:pPr>
            <a:r>
              <a:rPr lang="en-US" dirty="0" smtClean="0"/>
              <a:t>A program system that creates consistency</a:t>
            </a:r>
          </a:p>
          <a:p>
            <a:pPr>
              <a:spcAft>
                <a:spcPts val="1200"/>
              </a:spcAft>
            </a:pPr>
            <a:r>
              <a:rPr lang="en-US" dirty="0"/>
              <a:t>Routines must be </a:t>
            </a:r>
            <a:r>
              <a:rPr lang="en-US" dirty="0" smtClean="0"/>
              <a:t>taught and practiced</a:t>
            </a:r>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xmlns="" val="2939223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Activity: Routines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r>
              <a:rPr lang="en-US" dirty="0" smtClean="0"/>
              <a:t>Read Scenario</a:t>
            </a:r>
            <a:endParaRPr lang="en-US" dirty="0"/>
          </a:p>
          <a:p>
            <a:r>
              <a:rPr lang="en-US" dirty="0" smtClean="0"/>
              <a:t>Discussion Questions</a:t>
            </a:r>
          </a:p>
          <a:p>
            <a:pPr lvl="1"/>
            <a:r>
              <a:rPr lang="en-US" dirty="0" smtClean="0"/>
              <a:t>What routines did you notice?</a:t>
            </a:r>
          </a:p>
          <a:p>
            <a:pPr lvl="1"/>
            <a:r>
              <a:rPr lang="en-US" dirty="0" smtClean="0"/>
              <a:t>How were those routines taught/reinforced?</a:t>
            </a:r>
          </a:p>
          <a:p>
            <a:pPr lvl="1"/>
            <a:r>
              <a:rPr lang="en-US" dirty="0" smtClean="0"/>
              <a:t>Were there additional opportunities to create routines to help with classroom management?</a:t>
            </a:r>
            <a:endParaRPr lang="en-US" dirty="0"/>
          </a:p>
          <a:p>
            <a:endParaRPr lang="en-US" dirty="0"/>
          </a:p>
        </p:txBody>
      </p:sp>
    </p:spTree>
    <p:extLst>
      <p:ext uri="{BB962C8B-B14F-4D97-AF65-F5344CB8AC3E}">
        <p14:creationId xmlns:p14="http://schemas.microsoft.com/office/powerpoint/2010/main" xmlns="" val="3017690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1905001"/>
            <a:ext cx="8763000" cy="3962400"/>
          </a:xfrm>
        </p:spPr>
        <p:txBody>
          <a:bodyPr numCol="2">
            <a:normAutofit lnSpcReduction="10000"/>
          </a:bodyPr>
          <a:lstStyle/>
          <a:p>
            <a:pPr lvl="1">
              <a:buFont typeface="Arial" pitchFamily="34" charset="0"/>
              <a:buChar char="•"/>
            </a:pPr>
            <a:r>
              <a:rPr lang="en-US" sz="2400" dirty="0" smtClean="0"/>
              <a:t>Distributing snack</a:t>
            </a:r>
            <a:endParaRPr lang="en-US" sz="2400" dirty="0"/>
          </a:p>
          <a:p>
            <a:pPr lvl="1">
              <a:buFont typeface="Arial" pitchFamily="34" charset="0"/>
              <a:buChar char="•"/>
            </a:pPr>
            <a:r>
              <a:rPr lang="en-US" sz="2400" dirty="0"/>
              <a:t>Cleaning up after snack or activities</a:t>
            </a:r>
          </a:p>
          <a:p>
            <a:pPr lvl="1">
              <a:buFont typeface="Arial" pitchFamily="34" charset="0"/>
              <a:buChar char="•"/>
            </a:pPr>
            <a:r>
              <a:rPr lang="en-US" sz="2400" dirty="0"/>
              <a:t>Getting students’ attention</a:t>
            </a:r>
          </a:p>
          <a:p>
            <a:pPr lvl="1">
              <a:buFont typeface="Arial" pitchFamily="34" charset="0"/>
              <a:buChar char="•"/>
            </a:pPr>
            <a:r>
              <a:rPr lang="en-US" sz="2400" dirty="0"/>
              <a:t>Transitioning between activities </a:t>
            </a:r>
          </a:p>
          <a:p>
            <a:pPr lvl="1">
              <a:buFont typeface="Arial" pitchFamily="34" charset="0"/>
              <a:buChar char="•"/>
            </a:pPr>
            <a:r>
              <a:rPr lang="en-US" sz="2400" dirty="0"/>
              <a:t>Lining up</a:t>
            </a:r>
          </a:p>
          <a:p>
            <a:pPr lvl="1">
              <a:buFont typeface="Arial" pitchFamily="34" charset="0"/>
              <a:buChar char="•"/>
            </a:pPr>
            <a:r>
              <a:rPr lang="en-US" sz="2400" dirty="0"/>
              <a:t>Walking through </a:t>
            </a:r>
            <a:r>
              <a:rPr lang="en-US" sz="2400" dirty="0" smtClean="0"/>
              <a:t>halls</a:t>
            </a:r>
          </a:p>
          <a:p>
            <a:pPr lvl="1">
              <a:buFont typeface="Arial" pitchFamily="34" charset="0"/>
              <a:buChar char="•"/>
            </a:pPr>
            <a:r>
              <a:rPr lang="en-US" sz="2400" dirty="0" smtClean="0"/>
              <a:t>Distributing </a:t>
            </a:r>
            <a:r>
              <a:rPr lang="en-US" sz="2400" dirty="0"/>
              <a:t>materials for activities</a:t>
            </a:r>
          </a:p>
          <a:p>
            <a:pPr lvl="1">
              <a:buFont typeface="Arial" pitchFamily="34" charset="0"/>
              <a:buChar char="•"/>
            </a:pPr>
            <a:r>
              <a:rPr lang="en-US" sz="2400" dirty="0"/>
              <a:t>Retrieving materials after activities </a:t>
            </a:r>
          </a:p>
          <a:p>
            <a:pPr lvl="1">
              <a:buFont typeface="Arial" pitchFamily="34" charset="0"/>
              <a:buChar char="•"/>
            </a:pPr>
            <a:r>
              <a:rPr lang="en-US" sz="2400" dirty="0"/>
              <a:t>Leaving the classroom</a:t>
            </a:r>
          </a:p>
          <a:p>
            <a:pPr lvl="1">
              <a:buFont typeface="Arial" pitchFamily="34" charset="0"/>
              <a:buChar char="•"/>
            </a:pPr>
            <a:r>
              <a:rPr lang="en-US" sz="2400" dirty="0"/>
              <a:t>Signing in and out</a:t>
            </a:r>
          </a:p>
          <a:p>
            <a:pPr lvl="1">
              <a:buFont typeface="Arial" pitchFamily="34" charset="0"/>
              <a:buChar char="•"/>
            </a:pPr>
            <a:r>
              <a:rPr lang="en-US" sz="2400" dirty="0" smtClean="0"/>
              <a:t>Starting activities in each classroom space</a:t>
            </a:r>
            <a:endParaRPr lang="en-US" sz="2400" dirty="0"/>
          </a:p>
          <a:p>
            <a:pPr lvl="1">
              <a:buFont typeface="Arial" pitchFamily="34" charset="0"/>
              <a:buChar char="•"/>
            </a:pPr>
            <a:r>
              <a:rPr lang="en-US" sz="2400" dirty="0"/>
              <a:t>Entering the gym or outdoor </a:t>
            </a:r>
            <a:r>
              <a:rPr lang="en-US" sz="2400" dirty="0" smtClean="0"/>
              <a:t>space</a:t>
            </a:r>
            <a:endParaRPr lang="en-US" sz="2400" dirty="0"/>
          </a:p>
          <a:p>
            <a:endParaRPr lang="en-US" dirty="0"/>
          </a:p>
        </p:txBody>
      </p:sp>
      <p:sp>
        <p:nvSpPr>
          <p:cNvPr id="5" name="Rectangle 4"/>
          <p:cNvSpPr/>
          <p:nvPr/>
        </p:nvSpPr>
        <p:spPr>
          <a:xfrm>
            <a:off x="97277" y="1371600"/>
            <a:ext cx="3984104" cy="461665"/>
          </a:xfrm>
          <a:prstGeom prst="rect">
            <a:avLst/>
          </a:prstGeom>
        </p:spPr>
        <p:txBody>
          <a:bodyPr wrap="none">
            <a:spAutoFit/>
          </a:bodyPr>
          <a:lstStyle/>
          <a:p>
            <a:r>
              <a:rPr lang="en-US" sz="2400" b="1" dirty="0"/>
              <a:t>Clearly state expectations for:</a:t>
            </a:r>
          </a:p>
        </p:txBody>
      </p:sp>
      <p:sp>
        <p:nvSpPr>
          <p:cNvPr id="6" name="TextBox 5"/>
          <p:cNvSpPr txBox="1"/>
          <p:nvPr/>
        </p:nvSpPr>
        <p:spPr>
          <a:xfrm>
            <a:off x="4074557" y="4953000"/>
            <a:ext cx="3331628"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t>TEACH FROM DAY 1 and BE CONSISTENT</a:t>
            </a:r>
            <a:endParaRPr lang="en-US" sz="2800" dirty="0"/>
          </a:p>
        </p:txBody>
      </p:sp>
      <p:sp>
        <p:nvSpPr>
          <p:cNvPr id="7"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accent1"/>
                </a:solidFill>
              </a:rPr>
              <a:t>Opportunities for Routines</a:t>
            </a:r>
            <a:endParaRPr lang="en-US" b="1" dirty="0">
              <a:solidFill>
                <a:schemeClr val="accent1"/>
              </a:solidFill>
            </a:endParaRPr>
          </a:p>
        </p:txBody>
      </p:sp>
    </p:spTree>
    <p:extLst>
      <p:ext uri="{BB962C8B-B14F-4D97-AF65-F5344CB8AC3E}">
        <p14:creationId xmlns:p14="http://schemas.microsoft.com/office/powerpoint/2010/main" xmlns="" val="25491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Learning Objectives</a:t>
            </a:r>
            <a:endParaRPr lang="en-US" b="1" dirty="0">
              <a:solidFill>
                <a:schemeClr val="accent1"/>
              </a:solidFill>
            </a:endParaRPr>
          </a:p>
        </p:txBody>
      </p:sp>
      <p:sp>
        <p:nvSpPr>
          <p:cNvPr id="3" name="Content Placeholder 2"/>
          <p:cNvSpPr>
            <a:spLocks noGrp="1"/>
          </p:cNvSpPr>
          <p:nvPr>
            <p:ph idx="4294967295"/>
          </p:nvPr>
        </p:nvSpPr>
        <p:spPr>
          <a:xfrm>
            <a:off x="533400" y="1676400"/>
            <a:ext cx="8382000" cy="4495800"/>
          </a:xfrm>
        </p:spPr>
        <p:txBody>
          <a:bodyPr>
            <a:normAutofit/>
          </a:bodyPr>
          <a:lstStyle/>
          <a:p>
            <a:pPr>
              <a:spcBef>
                <a:spcPts val="1200"/>
              </a:spcBef>
              <a:spcAft>
                <a:spcPts val="1200"/>
              </a:spcAft>
            </a:pPr>
            <a:r>
              <a:rPr lang="en-US" sz="2800" dirty="0" smtClean="0"/>
              <a:t>Participants will be able to identify youth needs</a:t>
            </a:r>
          </a:p>
          <a:p>
            <a:pPr>
              <a:spcBef>
                <a:spcPts val="1200"/>
              </a:spcBef>
              <a:spcAft>
                <a:spcPts val="1200"/>
              </a:spcAft>
            </a:pPr>
            <a:r>
              <a:rPr lang="en-US" sz="2800" dirty="0" smtClean="0"/>
              <a:t>Participants will be able to select classroom management strategies that meet youth needs.</a:t>
            </a:r>
          </a:p>
          <a:p>
            <a:pPr>
              <a:spcBef>
                <a:spcPts val="1200"/>
              </a:spcBef>
              <a:spcAft>
                <a:spcPts val="1200"/>
              </a:spcAft>
            </a:pPr>
            <a:r>
              <a:rPr lang="en-US" sz="2800" dirty="0" smtClean="0"/>
              <a:t>Participants will understand the impact effective planning and preparation on classroom management.</a:t>
            </a:r>
          </a:p>
          <a:p>
            <a:pPr>
              <a:spcBef>
                <a:spcPts val="1200"/>
              </a:spcBef>
              <a:spcAft>
                <a:spcPts val="1200"/>
              </a:spcAft>
            </a:pPr>
            <a:r>
              <a:rPr lang="en-US" sz="2800" dirty="0" smtClean="0"/>
              <a:t>Participants will consider the relationship between classroom culture and the agency mission.</a:t>
            </a:r>
          </a:p>
          <a:p>
            <a:endParaRPr lang="en-US" dirty="0"/>
          </a:p>
        </p:txBody>
      </p:sp>
    </p:spTree>
    <p:extLst>
      <p:ext uri="{BB962C8B-B14F-4D97-AF65-F5344CB8AC3E}">
        <p14:creationId xmlns:p14="http://schemas.microsoft.com/office/powerpoint/2010/main" xmlns="" val="2740121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417638"/>
            <a:ext cx="7924800" cy="5135562"/>
          </a:xfrm>
        </p:spPr>
        <p:txBody>
          <a:bodyPr>
            <a:noAutofit/>
          </a:bodyPr>
          <a:lstStyle/>
          <a:p>
            <a:pPr marL="0" indent="0">
              <a:buNone/>
            </a:pPr>
            <a:r>
              <a:rPr lang="en-US" sz="2800" dirty="0"/>
              <a:t>Expectations are not just what you say, but what actually happens in the room.</a:t>
            </a:r>
          </a:p>
          <a:p>
            <a:pPr marL="0" indent="0">
              <a:buNone/>
            </a:pPr>
            <a:endParaRPr lang="en-US" sz="2400" dirty="0" smtClean="0"/>
          </a:p>
          <a:p>
            <a:r>
              <a:rPr lang="en-US" sz="2400" b="1" dirty="0" smtClean="0"/>
              <a:t>Proactive Intervention </a:t>
            </a:r>
            <a:endParaRPr lang="en-US" sz="2400" b="1" dirty="0"/>
          </a:p>
          <a:p>
            <a:pPr lvl="1"/>
            <a:r>
              <a:rPr lang="en-US" sz="2000" dirty="0"/>
              <a:t> Strategies to encourage/discourage behaviors before they’ve happened</a:t>
            </a:r>
          </a:p>
          <a:p>
            <a:r>
              <a:rPr lang="en-US" sz="2400" b="1" dirty="0" smtClean="0"/>
              <a:t>Reactive Interventions</a:t>
            </a:r>
          </a:p>
          <a:p>
            <a:pPr lvl="1"/>
            <a:r>
              <a:rPr lang="en-US" sz="2000" dirty="0"/>
              <a:t>Strategies that are used in response to a behavior</a:t>
            </a:r>
          </a:p>
          <a:p>
            <a:r>
              <a:rPr lang="en-US" sz="2400" b="1" dirty="0" smtClean="0"/>
              <a:t>Consequences </a:t>
            </a:r>
          </a:p>
          <a:p>
            <a:pPr lvl="1"/>
            <a:r>
              <a:rPr lang="en-US" sz="2000" dirty="0" smtClean="0"/>
              <a:t>Should encourage student changing behavior and encourage life lessons </a:t>
            </a:r>
            <a:endParaRPr lang="en-US" sz="20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accent1"/>
                </a:solidFill>
              </a:rPr>
              <a:t>(Re)-Enforcing Expectations</a:t>
            </a:r>
            <a:endParaRPr lang="en-US" b="1" dirty="0">
              <a:solidFill>
                <a:schemeClr val="accent1"/>
              </a:solidFill>
            </a:endParaRPr>
          </a:p>
        </p:txBody>
      </p:sp>
    </p:spTree>
    <p:extLst>
      <p:ext uri="{BB962C8B-B14F-4D97-AF65-F5344CB8AC3E}">
        <p14:creationId xmlns:p14="http://schemas.microsoft.com/office/powerpoint/2010/main" xmlns="" val="38098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(Re)-Enforcing Expectations</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139804375"/>
              </p:ext>
            </p:extLst>
          </p:nvPr>
        </p:nvGraphicFramePr>
        <p:xfrm>
          <a:off x="609600" y="1600200"/>
          <a:ext cx="8001000" cy="3810000"/>
        </p:xfrm>
        <a:graphic>
          <a:graphicData uri="http://schemas.openxmlformats.org/drawingml/2006/table">
            <a:tbl>
              <a:tblPr firstRow="1" bandRow="1">
                <a:tableStyleId>{5C22544A-7EE6-4342-B048-85BDC9FD1C3A}</a:tableStyleId>
              </a:tblPr>
              <a:tblGrid>
                <a:gridCol w="2438400"/>
                <a:gridCol w="5562600"/>
              </a:tblGrid>
              <a:tr h="725714">
                <a:tc>
                  <a:txBody>
                    <a:bodyPr/>
                    <a:lstStyle/>
                    <a:p>
                      <a:pPr algn="ctr"/>
                      <a:endParaRPr lang="en-US" sz="3200" dirty="0">
                        <a:solidFill>
                          <a:schemeClr val="tx1"/>
                        </a:solidFill>
                      </a:endParaRPr>
                    </a:p>
                  </a:txBody>
                  <a:tcPr>
                    <a:solidFill>
                      <a:schemeClr val="accent1">
                        <a:lumMod val="20000"/>
                        <a:lumOff val="80000"/>
                      </a:schemeClr>
                    </a:solidFill>
                  </a:tcPr>
                </a:tc>
                <a:tc>
                  <a:txBody>
                    <a:bodyPr/>
                    <a:lstStyle/>
                    <a:p>
                      <a:pPr algn="ctr"/>
                      <a:r>
                        <a:rPr lang="en-US" sz="3200" dirty="0" smtClean="0">
                          <a:solidFill>
                            <a:schemeClr val="tx1"/>
                          </a:solidFill>
                        </a:rPr>
                        <a:t>Examples</a:t>
                      </a:r>
                      <a:endParaRPr lang="en-US" sz="3200" dirty="0">
                        <a:solidFill>
                          <a:schemeClr val="tx1"/>
                        </a:solidFill>
                      </a:endParaRPr>
                    </a:p>
                  </a:txBody>
                  <a:tcPr>
                    <a:solidFill>
                      <a:schemeClr val="accent1">
                        <a:lumMod val="20000"/>
                        <a:lumOff val="80000"/>
                      </a:schemeClr>
                    </a:solidFill>
                  </a:tcPr>
                </a:tc>
              </a:tr>
              <a:tr h="1542143">
                <a:tc>
                  <a:txBody>
                    <a:bodyPr/>
                    <a:lstStyle/>
                    <a:p>
                      <a:pPr algn="ctr"/>
                      <a:r>
                        <a:rPr lang="en-US" sz="3200" b="1" dirty="0" smtClean="0">
                          <a:solidFill>
                            <a:schemeClr val="tx1"/>
                          </a:solidFill>
                        </a:rPr>
                        <a:t>Proactive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Designing your classroom to promote</a:t>
                      </a:r>
                      <a:r>
                        <a:rPr lang="en-US" sz="2400" baseline="0" dirty="0" smtClean="0">
                          <a:solidFill>
                            <a:schemeClr val="tx1"/>
                          </a:solidFill>
                        </a:rPr>
                        <a:t> teamwork &amp; minimize distractions</a:t>
                      </a:r>
                      <a:endParaRPr lang="en-US" sz="2400" dirty="0">
                        <a:solidFill>
                          <a:schemeClr val="tx1"/>
                        </a:solidFill>
                      </a:endParaRPr>
                    </a:p>
                  </a:txBody>
                  <a:tcPr>
                    <a:solidFill>
                      <a:schemeClr val="accent1">
                        <a:lumMod val="20000"/>
                        <a:lumOff val="80000"/>
                      </a:schemeClr>
                    </a:solidFill>
                  </a:tcPr>
                </a:tc>
              </a:tr>
              <a:tr h="1542143">
                <a:tc>
                  <a:txBody>
                    <a:bodyPr/>
                    <a:lstStyle/>
                    <a:p>
                      <a:pPr algn="ctr"/>
                      <a:r>
                        <a:rPr lang="en-US" sz="3200" b="1" dirty="0" smtClean="0">
                          <a:solidFill>
                            <a:schemeClr val="tx1"/>
                          </a:solidFill>
                        </a:rPr>
                        <a:t>Reactive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Giving</a:t>
                      </a:r>
                      <a:r>
                        <a:rPr lang="en-US" sz="2400" baseline="0" dirty="0" smtClean="0">
                          <a:solidFill>
                            <a:schemeClr val="tx1"/>
                          </a:solidFill>
                        </a:rPr>
                        <a:t> </a:t>
                      </a:r>
                      <a:r>
                        <a:rPr lang="en-US" sz="2400" dirty="0" smtClean="0">
                          <a:solidFill>
                            <a:schemeClr val="tx1"/>
                          </a:solidFill>
                        </a:rPr>
                        <a:t>a chatty student a job to do to keep</a:t>
                      </a:r>
                      <a:r>
                        <a:rPr lang="en-US" sz="2400" baseline="0" dirty="0" smtClean="0">
                          <a:solidFill>
                            <a:schemeClr val="tx1"/>
                          </a:solidFill>
                        </a:rPr>
                        <a:t> him busy</a:t>
                      </a:r>
                      <a:endParaRPr lang="en-US" sz="2400"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3684579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vs. Negative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706486702"/>
              </p:ext>
            </p:extLst>
          </p:nvPr>
        </p:nvGraphicFramePr>
        <p:xfrm>
          <a:off x="609600" y="1600201"/>
          <a:ext cx="8153400" cy="3738644"/>
        </p:xfrm>
        <a:graphic>
          <a:graphicData uri="http://schemas.openxmlformats.org/drawingml/2006/table">
            <a:tbl>
              <a:tblPr firstRow="1" bandRow="1">
                <a:tableStyleId>{5C22544A-7EE6-4342-B048-85BDC9FD1C3A}</a:tableStyleId>
              </a:tblPr>
              <a:tblGrid>
                <a:gridCol w="2553085"/>
                <a:gridCol w="2882515"/>
                <a:gridCol w="2717800"/>
              </a:tblGrid>
              <a:tr h="581889">
                <a:tc>
                  <a:txBody>
                    <a:bodyPr/>
                    <a:lstStyle/>
                    <a:p>
                      <a:pPr algn="ctr"/>
                      <a:endParaRPr lang="en-US" sz="3200" dirty="0">
                        <a:solidFill>
                          <a:schemeClr val="tx1"/>
                        </a:solidFill>
                      </a:endParaRPr>
                    </a:p>
                  </a:txBody>
                  <a:tcPr>
                    <a:solidFill>
                      <a:schemeClr val="accent1">
                        <a:lumMod val="20000"/>
                        <a:lumOff val="80000"/>
                      </a:schemeClr>
                    </a:solidFill>
                  </a:tcPr>
                </a:tc>
                <a:tc>
                  <a:txBody>
                    <a:bodyPr/>
                    <a:lstStyle/>
                    <a:p>
                      <a:pPr algn="ctr"/>
                      <a:r>
                        <a:rPr lang="en-US" sz="3200" dirty="0" smtClean="0">
                          <a:solidFill>
                            <a:schemeClr val="tx1"/>
                          </a:solidFill>
                        </a:rPr>
                        <a:t>Positive</a:t>
                      </a:r>
                      <a:endParaRPr lang="en-US" sz="3200" dirty="0">
                        <a:solidFill>
                          <a:schemeClr val="tx1"/>
                        </a:solidFill>
                      </a:endParaRPr>
                    </a:p>
                  </a:txBody>
                  <a:tcPr>
                    <a:solidFill>
                      <a:schemeClr val="accent1">
                        <a:lumMod val="20000"/>
                        <a:lumOff val="80000"/>
                      </a:schemeClr>
                    </a:solidFill>
                  </a:tcPr>
                </a:tc>
                <a:tc>
                  <a:txBody>
                    <a:bodyPr/>
                    <a:lstStyle/>
                    <a:p>
                      <a:pPr algn="ctr"/>
                      <a:r>
                        <a:rPr lang="en-US" sz="3200" dirty="0" smtClean="0">
                          <a:solidFill>
                            <a:schemeClr val="tx1"/>
                          </a:solidFill>
                        </a:rPr>
                        <a:t>Negative</a:t>
                      </a:r>
                      <a:endParaRPr lang="en-US" sz="3200" dirty="0">
                        <a:solidFill>
                          <a:schemeClr val="tx1"/>
                        </a:solidFill>
                      </a:endParaRPr>
                    </a:p>
                  </a:txBody>
                  <a:tcPr>
                    <a:solidFill>
                      <a:schemeClr val="accent1">
                        <a:lumMod val="20000"/>
                        <a:lumOff val="80000"/>
                      </a:schemeClr>
                    </a:solidFill>
                  </a:tcPr>
                </a:tc>
              </a:tr>
              <a:tr h="1762995">
                <a:tc>
                  <a:txBody>
                    <a:bodyPr/>
                    <a:lstStyle/>
                    <a:p>
                      <a:pPr algn="ctr"/>
                      <a:r>
                        <a:rPr lang="en-US" sz="3200" b="1" dirty="0" smtClean="0">
                          <a:solidFill>
                            <a:schemeClr val="tx1"/>
                          </a:solidFill>
                        </a:rPr>
                        <a:t>Proactive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Sharing</a:t>
                      </a:r>
                      <a:r>
                        <a:rPr lang="en-US" sz="2400" baseline="0" dirty="0" smtClean="0">
                          <a:solidFill>
                            <a:schemeClr val="tx1"/>
                          </a:solidFill>
                        </a:rPr>
                        <a:t> that the plan for the day includes a game if homework gets finished</a:t>
                      </a:r>
                      <a:endParaRPr lang="en-US" sz="2400"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Assigning seats</a:t>
                      </a:r>
                      <a:endParaRPr lang="en-US" sz="2400" dirty="0">
                        <a:solidFill>
                          <a:schemeClr val="tx1"/>
                        </a:solidFill>
                      </a:endParaRPr>
                    </a:p>
                  </a:txBody>
                  <a:tcPr>
                    <a:solidFill>
                      <a:schemeClr val="accent1">
                        <a:lumMod val="20000"/>
                        <a:lumOff val="80000"/>
                      </a:schemeClr>
                    </a:solidFill>
                  </a:tcPr>
                </a:tc>
              </a:tr>
              <a:tr h="1236515">
                <a:tc>
                  <a:txBody>
                    <a:bodyPr/>
                    <a:lstStyle/>
                    <a:p>
                      <a:pPr algn="ctr"/>
                      <a:r>
                        <a:rPr lang="en-US" sz="3200" b="1" dirty="0" smtClean="0">
                          <a:solidFill>
                            <a:schemeClr val="tx1"/>
                          </a:solidFill>
                        </a:rPr>
                        <a:t>Reactive</a:t>
                      </a:r>
                      <a:endParaRPr lang="en-US" sz="3200" b="1"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Praising</a:t>
                      </a:r>
                      <a:r>
                        <a:rPr lang="en-US" sz="2400" baseline="0" dirty="0" smtClean="0">
                          <a:solidFill>
                            <a:schemeClr val="tx1"/>
                          </a:solidFill>
                        </a:rPr>
                        <a:t> a student for sharing a toy</a:t>
                      </a:r>
                      <a:endParaRPr lang="en-US" sz="2400" dirty="0">
                        <a:solidFill>
                          <a:schemeClr val="tx1"/>
                        </a:solidFill>
                      </a:endParaRPr>
                    </a:p>
                  </a:txBody>
                  <a:tcPr>
                    <a:solidFill>
                      <a:schemeClr val="accent1">
                        <a:lumMod val="20000"/>
                        <a:lumOff val="80000"/>
                      </a:schemeClr>
                    </a:solidFill>
                  </a:tcPr>
                </a:tc>
                <a:tc>
                  <a:txBody>
                    <a:bodyPr/>
                    <a:lstStyle/>
                    <a:p>
                      <a:pPr marL="342900" indent="-342900" algn="l">
                        <a:buFont typeface="Arial" pitchFamily="34" charset="0"/>
                        <a:buChar char="•"/>
                      </a:pPr>
                      <a:r>
                        <a:rPr lang="en-US" sz="2400" dirty="0" smtClean="0">
                          <a:solidFill>
                            <a:schemeClr val="tx1"/>
                          </a:solidFill>
                        </a:rPr>
                        <a:t>Name on the board</a:t>
                      </a:r>
                      <a:endParaRPr lang="en-US" sz="2400"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894125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81000"/>
            <a:ext cx="8229600" cy="1143000"/>
          </a:xfrm>
        </p:spPr>
        <p:txBody>
          <a:bodyPr>
            <a:normAutofit/>
          </a:bodyPr>
          <a:lstStyle/>
          <a:p>
            <a:r>
              <a:rPr lang="en-US" sz="4000" b="1" dirty="0" smtClean="0">
                <a:solidFill>
                  <a:schemeClr val="accent1"/>
                </a:solidFill>
              </a:rPr>
              <a:t>Proactive Intervention</a:t>
            </a:r>
            <a:endParaRPr lang="en-US" sz="4000" b="1" dirty="0">
              <a:solidFill>
                <a:schemeClr val="accent1"/>
              </a:solidFill>
            </a:endParaRPr>
          </a:p>
        </p:txBody>
      </p:sp>
      <p:sp>
        <p:nvSpPr>
          <p:cNvPr id="3" name="Content Placeholder 2"/>
          <p:cNvSpPr>
            <a:spLocks noGrp="1"/>
          </p:cNvSpPr>
          <p:nvPr>
            <p:ph idx="4294967295"/>
          </p:nvPr>
        </p:nvSpPr>
        <p:spPr>
          <a:xfrm>
            <a:off x="457200" y="1600200"/>
            <a:ext cx="8229600" cy="4876800"/>
          </a:xfrm>
        </p:spPr>
        <p:txBody>
          <a:bodyPr/>
          <a:lstStyle/>
          <a:p>
            <a:r>
              <a:rPr lang="en-US" dirty="0" smtClean="0"/>
              <a:t>Change the pace of a lesson or activity such as introduce a competition </a:t>
            </a:r>
          </a:p>
          <a:p>
            <a:r>
              <a:rPr lang="en-US" dirty="0" smtClean="0"/>
              <a:t>Provide a “time out” or break</a:t>
            </a:r>
          </a:p>
          <a:p>
            <a:r>
              <a:rPr lang="en-US" dirty="0" smtClean="0"/>
              <a:t>Regroup students who are off task</a:t>
            </a:r>
          </a:p>
          <a:p>
            <a:r>
              <a:rPr lang="en-US" dirty="0" smtClean="0"/>
              <a:t>Refocus attention through responsibility or “special tasks”</a:t>
            </a:r>
          </a:p>
          <a:p>
            <a:r>
              <a:rPr lang="en-US" dirty="0" smtClean="0"/>
              <a:t>Prepare thoroughly for limited “down time”</a:t>
            </a:r>
            <a:endParaRPr lang="en-US" dirty="0"/>
          </a:p>
        </p:txBody>
      </p:sp>
    </p:spTree>
    <p:extLst>
      <p:ext uri="{BB962C8B-B14F-4D97-AF65-F5344CB8AC3E}">
        <p14:creationId xmlns:p14="http://schemas.microsoft.com/office/powerpoint/2010/main" xmlns="" val="27814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04800"/>
            <a:ext cx="9144000" cy="1143000"/>
          </a:xfrm>
        </p:spPr>
        <p:txBody>
          <a:bodyPr/>
          <a:lstStyle/>
          <a:p>
            <a:r>
              <a:rPr lang="en-US" b="1" dirty="0" smtClean="0">
                <a:solidFill>
                  <a:schemeClr val="accent1"/>
                </a:solidFill>
              </a:rPr>
              <a:t>Reactive Interventions</a:t>
            </a:r>
            <a:endParaRPr lang="en-US" b="1" dirty="0">
              <a:solidFill>
                <a:schemeClr val="accent1"/>
              </a:solidFill>
            </a:endParaRPr>
          </a:p>
        </p:txBody>
      </p:sp>
      <p:sp>
        <p:nvSpPr>
          <p:cNvPr id="3" name="Content Placeholder 2"/>
          <p:cNvSpPr>
            <a:spLocks noGrp="1"/>
          </p:cNvSpPr>
          <p:nvPr>
            <p:ph idx="4294967295"/>
          </p:nvPr>
        </p:nvSpPr>
        <p:spPr>
          <a:xfrm>
            <a:off x="533400" y="1295400"/>
            <a:ext cx="8229600" cy="4953000"/>
          </a:xfrm>
        </p:spPr>
        <p:txBody>
          <a:bodyPr>
            <a:normAutofit/>
          </a:bodyPr>
          <a:lstStyle/>
          <a:p>
            <a:pPr marL="625475" indent="-336550"/>
            <a:r>
              <a:rPr lang="en-US" sz="2800" dirty="0" smtClean="0"/>
              <a:t>Teacher attention</a:t>
            </a:r>
          </a:p>
          <a:p>
            <a:pPr marL="625475" indent="-336550"/>
            <a:r>
              <a:rPr lang="en-US" sz="2800" dirty="0" smtClean="0"/>
              <a:t>Any type of reward (praise, sticker, etc.)</a:t>
            </a:r>
          </a:p>
          <a:p>
            <a:pPr marL="625475" indent="-336550"/>
            <a:r>
              <a:rPr lang="en-US" sz="2800" dirty="0" smtClean="0"/>
              <a:t>Adjacent peer reinforcement</a:t>
            </a:r>
            <a:endParaRPr lang="en-US" sz="2800" dirty="0"/>
          </a:p>
          <a:p>
            <a:pPr marL="625475" indent="-336550"/>
            <a:r>
              <a:rPr lang="en-US" sz="2800" dirty="0" smtClean="0"/>
              <a:t>Planned ignoring </a:t>
            </a:r>
          </a:p>
          <a:p>
            <a:pPr marL="625475" indent="-336550"/>
            <a:r>
              <a:rPr lang="en-US" sz="2800" dirty="0" smtClean="0"/>
              <a:t>The Teacher/Mom/Robert </a:t>
            </a:r>
            <a:r>
              <a:rPr lang="en-US" sz="2800" dirty="0" err="1" smtClean="0"/>
              <a:t>Deniro</a:t>
            </a:r>
            <a:r>
              <a:rPr lang="en-US" sz="2800" dirty="0" smtClean="0"/>
              <a:t> Look</a:t>
            </a:r>
          </a:p>
          <a:p>
            <a:pPr marL="625475" indent="-336550"/>
            <a:r>
              <a:rPr lang="en-US" sz="2800" dirty="0" smtClean="0"/>
              <a:t>The Hover</a:t>
            </a:r>
          </a:p>
          <a:p>
            <a:pPr marL="625475" indent="-336550"/>
            <a:r>
              <a:rPr lang="en-US" sz="2800" dirty="0" smtClean="0"/>
              <a:t>Calling </a:t>
            </a:r>
            <a:r>
              <a:rPr lang="en-US" sz="2800" dirty="0"/>
              <a:t>on the Student</a:t>
            </a:r>
          </a:p>
          <a:p>
            <a:pPr marL="625475" indent="-336550"/>
            <a:r>
              <a:rPr lang="en-US" sz="2800" dirty="0" smtClean="0"/>
              <a:t>Humor </a:t>
            </a:r>
            <a:endParaRPr lang="en-US" sz="2800" dirty="0"/>
          </a:p>
          <a:p>
            <a:pPr marL="625475" indent="-336550"/>
            <a:r>
              <a:rPr lang="en-US" sz="2800" dirty="0"/>
              <a:t>Direct </a:t>
            </a:r>
            <a:r>
              <a:rPr lang="en-US" sz="2800" dirty="0" smtClean="0"/>
              <a:t>Appeal/The Warning</a:t>
            </a:r>
          </a:p>
          <a:p>
            <a:pPr marL="914400" lvl="2" indent="0">
              <a:buNone/>
            </a:pPr>
            <a:endParaRPr lang="en-US" dirty="0"/>
          </a:p>
        </p:txBody>
      </p:sp>
    </p:spTree>
    <p:extLst>
      <p:ext uri="{BB962C8B-B14F-4D97-AF65-F5344CB8AC3E}">
        <p14:creationId xmlns:p14="http://schemas.microsoft.com/office/powerpoint/2010/main" xmlns="" val="1582900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533400"/>
            <a:ext cx="8229600" cy="1143000"/>
          </a:xfrm>
        </p:spPr>
        <p:txBody>
          <a:bodyPr>
            <a:normAutofit fontScale="90000"/>
          </a:bodyPr>
          <a:lstStyle/>
          <a:p>
            <a:r>
              <a:rPr lang="en-US" b="1" dirty="0" smtClean="0">
                <a:solidFill>
                  <a:schemeClr val="accent1"/>
                </a:solidFill>
              </a:rPr>
              <a:t>Behavior, Translation, Response Activity</a:t>
            </a:r>
            <a:endParaRPr lang="en-US" b="1" dirty="0">
              <a:solidFill>
                <a:schemeClr val="accent1"/>
              </a:solidFill>
            </a:endParaRPr>
          </a:p>
        </p:txBody>
      </p:sp>
      <p:sp>
        <p:nvSpPr>
          <p:cNvPr id="3" name="Content Placeholder 2"/>
          <p:cNvSpPr>
            <a:spLocks noGrp="1"/>
          </p:cNvSpPr>
          <p:nvPr>
            <p:ph idx="4294967295"/>
          </p:nvPr>
        </p:nvSpPr>
        <p:spPr>
          <a:xfrm>
            <a:off x="461211" y="1874837"/>
            <a:ext cx="8686800" cy="4525963"/>
          </a:xfrm>
        </p:spPr>
        <p:txBody>
          <a:bodyPr>
            <a:normAutofit/>
          </a:bodyPr>
          <a:lstStyle/>
          <a:p>
            <a:pPr marL="0" indent="0">
              <a:buNone/>
            </a:pPr>
            <a:r>
              <a:rPr lang="en-US" sz="2800" dirty="0" smtClean="0"/>
              <a:t>With your group, come up with a scenario in response to the given behavior(s). </a:t>
            </a:r>
          </a:p>
          <a:p>
            <a:pPr marL="0" indent="0">
              <a:buNone/>
            </a:pPr>
            <a:endParaRPr lang="en-US" sz="2800" dirty="0" smtClean="0"/>
          </a:p>
          <a:p>
            <a:pPr marL="0" indent="0">
              <a:buNone/>
            </a:pPr>
            <a:r>
              <a:rPr lang="en-US" sz="2800" dirty="0" smtClean="0"/>
              <a:t>Other groups will determine the behavior, translate why it would be happening, and the response used towards the behavior. </a:t>
            </a:r>
            <a:endParaRPr lang="en-US" sz="2800" dirty="0"/>
          </a:p>
        </p:txBody>
      </p:sp>
    </p:spTree>
    <p:extLst>
      <p:ext uri="{BB962C8B-B14F-4D97-AF65-F5344CB8AC3E}">
        <p14:creationId xmlns:p14="http://schemas.microsoft.com/office/powerpoint/2010/main" xmlns="" val="425540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smtClean="0">
                <a:solidFill>
                  <a:schemeClr val="accent1"/>
                </a:solidFill>
              </a:rPr>
              <a:t>Consequences</a:t>
            </a:r>
            <a:endParaRPr lang="en-US" b="1" dirty="0">
              <a:solidFill>
                <a:schemeClr val="accent1"/>
              </a:solidFill>
            </a:endParaRPr>
          </a:p>
        </p:txBody>
      </p:sp>
      <p:sp>
        <p:nvSpPr>
          <p:cNvPr id="3" name="Content Placeholder 2"/>
          <p:cNvSpPr>
            <a:spLocks noGrp="1"/>
          </p:cNvSpPr>
          <p:nvPr>
            <p:ph idx="4294967295"/>
          </p:nvPr>
        </p:nvSpPr>
        <p:spPr>
          <a:xfrm>
            <a:off x="381000" y="1478756"/>
            <a:ext cx="6096000" cy="3474244"/>
          </a:xfrm>
        </p:spPr>
        <p:txBody>
          <a:bodyPr>
            <a:noAutofit/>
          </a:bodyPr>
          <a:lstStyle/>
          <a:p>
            <a:r>
              <a:rPr lang="en-US" sz="2500" dirty="0" smtClean="0"/>
              <a:t>No “free time”</a:t>
            </a:r>
          </a:p>
          <a:p>
            <a:r>
              <a:rPr lang="en-US" sz="2500" dirty="0" smtClean="0"/>
              <a:t>No computer time</a:t>
            </a:r>
          </a:p>
          <a:p>
            <a:r>
              <a:rPr lang="en-US" sz="2500" dirty="0" smtClean="0"/>
              <a:t>Call home</a:t>
            </a:r>
          </a:p>
          <a:p>
            <a:r>
              <a:rPr lang="en-US" sz="2500" dirty="0" smtClean="0"/>
              <a:t>Peer intervention</a:t>
            </a:r>
          </a:p>
          <a:p>
            <a:r>
              <a:rPr lang="en-US" sz="2500" dirty="0" smtClean="0"/>
              <a:t>Loss of incentive</a:t>
            </a:r>
          </a:p>
          <a:p>
            <a:r>
              <a:rPr lang="en-US" sz="2500" dirty="0" smtClean="0"/>
              <a:t>Student – Teacher conference</a:t>
            </a:r>
          </a:p>
          <a:p>
            <a:r>
              <a:rPr lang="en-US" sz="2500" dirty="0" smtClean="0"/>
              <a:t>Suspension from program</a:t>
            </a:r>
          </a:p>
          <a:p>
            <a:r>
              <a:rPr lang="en-US" sz="2500" dirty="0" smtClean="0"/>
              <a:t>Discharged from program (last resort)</a:t>
            </a:r>
          </a:p>
          <a:p>
            <a:pPr marL="0" indent="0">
              <a:buNone/>
            </a:pPr>
            <a:endParaRPr lang="en-US" sz="2500"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1" y="1547812"/>
            <a:ext cx="3071446" cy="1949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24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2362200"/>
            <a:ext cx="1971675" cy="231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533400" y="304800"/>
            <a:ext cx="8229600" cy="1143000"/>
          </a:xfrm>
        </p:spPr>
        <p:txBody>
          <a:bodyPr/>
          <a:lstStyle/>
          <a:p>
            <a:r>
              <a:rPr lang="en-US" b="1" dirty="0" smtClean="0">
                <a:solidFill>
                  <a:schemeClr val="accent1"/>
                </a:solidFill>
              </a:rPr>
              <a:t>Tips on Effective Discipline Policies</a:t>
            </a:r>
            <a:endParaRPr lang="en-US" b="1" dirty="0">
              <a:solidFill>
                <a:schemeClr val="accent1"/>
              </a:solidFill>
            </a:endParaRPr>
          </a:p>
        </p:txBody>
      </p:sp>
      <p:sp>
        <p:nvSpPr>
          <p:cNvPr id="3" name="Content Placeholder 2"/>
          <p:cNvSpPr>
            <a:spLocks noGrp="1"/>
          </p:cNvSpPr>
          <p:nvPr>
            <p:ph idx="4294967295"/>
          </p:nvPr>
        </p:nvSpPr>
        <p:spPr>
          <a:xfrm>
            <a:off x="152400" y="1600200"/>
            <a:ext cx="7010400" cy="4267200"/>
          </a:xfrm>
        </p:spPr>
        <p:txBody>
          <a:bodyPr numCol="2">
            <a:noAutofit/>
          </a:bodyPr>
          <a:lstStyle/>
          <a:p>
            <a:r>
              <a:rPr lang="en-US" sz="2200" dirty="0"/>
              <a:t>Discipline action steps should be part of your program culture </a:t>
            </a:r>
          </a:p>
          <a:p>
            <a:r>
              <a:rPr lang="en-US" sz="2200" dirty="0" smtClean="0"/>
              <a:t>Use </a:t>
            </a:r>
            <a:r>
              <a:rPr lang="en-US" sz="2200" dirty="0"/>
              <a:t>nonverbal interventions first</a:t>
            </a:r>
          </a:p>
          <a:p>
            <a:r>
              <a:rPr lang="en-US" sz="2200" dirty="0" smtClean="0"/>
              <a:t>Keep verbal interventions private and brief when possible – </a:t>
            </a:r>
            <a:r>
              <a:rPr lang="en-US" sz="2200" u="sng" dirty="0" smtClean="0"/>
              <a:t>Do not yell</a:t>
            </a:r>
            <a:endParaRPr lang="en-US" sz="2200" dirty="0" smtClean="0"/>
          </a:p>
          <a:p>
            <a:r>
              <a:rPr lang="en-US" sz="2200" dirty="0" smtClean="0"/>
              <a:t>Speak to the behavior, not the student</a:t>
            </a:r>
          </a:p>
          <a:p>
            <a:pPr marL="0" indent="0">
              <a:buNone/>
            </a:pPr>
            <a:endParaRPr lang="en-US" sz="2200" dirty="0" smtClean="0"/>
          </a:p>
          <a:p>
            <a:r>
              <a:rPr lang="en-US" sz="2200" dirty="0" smtClean="0"/>
              <a:t>Avoid belittlement and sarcasm</a:t>
            </a:r>
          </a:p>
          <a:p>
            <a:r>
              <a:rPr lang="en-US" sz="2200" dirty="0" smtClean="0"/>
              <a:t>The punishment should fit the crime</a:t>
            </a:r>
          </a:p>
          <a:p>
            <a:r>
              <a:rPr lang="en-US" sz="2200" dirty="0" smtClean="0"/>
              <a:t>Be consistent and follow through</a:t>
            </a:r>
          </a:p>
          <a:p>
            <a:r>
              <a:rPr lang="en-US" sz="2200" dirty="0" smtClean="0"/>
              <a:t>Give students a choice on how to react</a:t>
            </a:r>
          </a:p>
          <a:p>
            <a:r>
              <a:rPr lang="en-US" sz="2200" dirty="0"/>
              <a:t>Encourage peer </a:t>
            </a:r>
            <a:r>
              <a:rPr lang="en-US" sz="2200" dirty="0" smtClean="0"/>
              <a:t>mediation  </a:t>
            </a:r>
            <a:endParaRPr lang="en-US" sz="2200" dirty="0"/>
          </a:p>
        </p:txBody>
      </p:sp>
    </p:spTree>
    <p:extLst>
      <p:ext uri="{BB962C8B-B14F-4D97-AF65-F5344CB8AC3E}">
        <p14:creationId xmlns:p14="http://schemas.microsoft.com/office/powerpoint/2010/main" xmlns="" val="36825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Planning &amp; Preparation</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buNone/>
            </a:pPr>
            <a:r>
              <a:rPr lang="en-US" dirty="0" smtClean="0"/>
              <a:t>How can good planning prevent problems?</a:t>
            </a:r>
          </a:p>
          <a:p>
            <a:r>
              <a:rPr lang="en-US" dirty="0" smtClean="0"/>
              <a:t>Clear schedule makes the day predictable</a:t>
            </a:r>
          </a:p>
          <a:p>
            <a:r>
              <a:rPr lang="en-US" dirty="0" smtClean="0"/>
              <a:t>Keeps youth busy in fun activities (not bored)</a:t>
            </a:r>
          </a:p>
          <a:p>
            <a:r>
              <a:rPr lang="en-US" dirty="0" smtClean="0"/>
              <a:t>Appropriate space for the activity</a:t>
            </a:r>
          </a:p>
          <a:p>
            <a:r>
              <a:rPr lang="en-US" dirty="0" smtClean="0"/>
              <a:t>Sufficient supplies</a:t>
            </a:r>
          </a:p>
          <a:p>
            <a:r>
              <a:rPr lang="en-US" dirty="0" smtClean="0"/>
              <a:t>Transitions are smooth (minimal down time)</a:t>
            </a:r>
          </a:p>
          <a:p>
            <a:endParaRPr lang="en-US" dirty="0" smtClean="0"/>
          </a:p>
          <a:p>
            <a:endParaRPr lang="en-US" dirty="0"/>
          </a:p>
        </p:txBody>
      </p:sp>
    </p:spTree>
    <p:extLst>
      <p:ext uri="{BB962C8B-B14F-4D97-AF65-F5344CB8AC3E}">
        <p14:creationId xmlns:p14="http://schemas.microsoft.com/office/powerpoint/2010/main" xmlns="" val="2738555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1143000"/>
          </a:xfrm>
        </p:spPr>
        <p:txBody>
          <a:bodyPr/>
          <a:lstStyle/>
          <a:p>
            <a:r>
              <a:rPr lang="en-US" b="1" dirty="0" smtClean="0">
                <a:solidFill>
                  <a:schemeClr val="accent1"/>
                </a:solidFill>
              </a:rPr>
              <a:t>Student Engagement</a:t>
            </a:r>
            <a:endParaRPr lang="en-US" b="1" dirty="0">
              <a:solidFill>
                <a:schemeClr val="accent1"/>
              </a:solidFill>
            </a:endParaRPr>
          </a:p>
        </p:txBody>
      </p:sp>
      <p:sp>
        <p:nvSpPr>
          <p:cNvPr id="3" name="Content Placeholder 2"/>
          <p:cNvSpPr>
            <a:spLocks noGrp="1"/>
          </p:cNvSpPr>
          <p:nvPr>
            <p:ph idx="4294967295"/>
          </p:nvPr>
        </p:nvSpPr>
        <p:spPr>
          <a:xfrm>
            <a:off x="685800" y="1600200"/>
            <a:ext cx="8229600" cy="4525963"/>
          </a:xfrm>
        </p:spPr>
        <p:txBody>
          <a:bodyPr/>
          <a:lstStyle/>
          <a:p>
            <a:pPr marL="0" indent="0">
              <a:buNone/>
            </a:pPr>
            <a:r>
              <a:rPr lang="en-US" dirty="0" smtClean="0"/>
              <a:t>“Programs that are successful at attracting and retaining older youth pay attention to the developmental ‘fit’ between their target participants and their program activities, characteristics, and practices.” (</a:t>
            </a:r>
            <a:r>
              <a:rPr lang="en-US" dirty="0" err="1" smtClean="0"/>
              <a:t>Deschenes</a:t>
            </a:r>
            <a:r>
              <a:rPr lang="en-US" dirty="0" smtClean="0"/>
              <a:t> et al, 2010)</a:t>
            </a:r>
            <a:endParaRPr lang="en-US" dirty="0"/>
          </a:p>
        </p:txBody>
      </p:sp>
    </p:spTree>
    <p:extLst>
      <p:ext uri="{BB962C8B-B14F-4D97-AF65-F5344CB8AC3E}">
        <p14:creationId xmlns:p14="http://schemas.microsoft.com/office/powerpoint/2010/main" xmlns="" val="189121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Ice Breaker</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lgn="ctr">
              <a:buNone/>
            </a:pPr>
            <a:r>
              <a:rPr lang="en-US" dirty="0" smtClean="0"/>
              <a:t>Think of a youth you work with </a:t>
            </a:r>
          </a:p>
          <a:p>
            <a:pPr marL="0" indent="0" algn="ctr">
              <a:buNone/>
            </a:pPr>
            <a:r>
              <a:rPr lang="en-US" dirty="0" smtClean="0"/>
              <a:t>&amp; draw him/her.  </a:t>
            </a:r>
          </a:p>
          <a:p>
            <a:pPr marL="0" indent="0" algn="ctr">
              <a:buNone/>
            </a:pPr>
            <a:endParaRPr lang="en-US" dirty="0"/>
          </a:p>
          <a:p>
            <a:pPr marL="0" indent="0">
              <a:buNone/>
            </a:pPr>
            <a:r>
              <a:rPr lang="en-US" dirty="0" smtClean="0"/>
              <a:t>Think about his/her:</a:t>
            </a:r>
          </a:p>
        </p:txBody>
      </p:sp>
      <p:sp>
        <p:nvSpPr>
          <p:cNvPr id="4" name="TextBox 3"/>
          <p:cNvSpPr txBox="1"/>
          <p:nvPr/>
        </p:nvSpPr>
        <p:spPr>
          <a:xfrm>
            <a:off x="914400" y="4114800"/>
            <a:ext cx="7848600" cy="2554545"/>
          </a:xfrm>
          <a:prstGeom prst="rect">
            <a:avLst/>
          </a:prstGeom>
          <a:noFill/>
        </p:spPr>
        <p:txBody>
          <a:bodyPr wrap="square" numCol="2" rtlCol="0">
            <a:spAutoFit/>
          </a:bodyPr>
          <a:lstStyle/>
          <a:p>
            <a:pPr marL="285750" indent="-285750">
              <a:buFont typeface="Arial" pitchFamily="34" charset="0"/>
              <a:buChar char="•"/>
            </a:pPr>
            <a:r>
              <a:rPr lang="en-US" sz="3200" dirty="0"/>
              <a:t>Age</a:t>
            </a:r>
          </a:p>
          <a:p>
            <a:pPr marL="285750" indent="-285750">
              <a:buFont typeface="Arial" pitchFamily="34" charset="0"/>
              <a:buChar char="•"/>
            </a:pPr>
            <a:r>
              <a:rPr lang="en-US" sz="3200" dirty="0"/>
              <a:t>Cognitive Needs</a:t>
            </a:r>
          </a:p>
          <a:p>
            <a:pPr marL="285750" indent="-285750">
              <a:buFont typeface="Arial" pitchFamily="34" charset="0"/>
              <a:buChar char="•"/>
            </a:pPr>
            <a:r>
              <a:rPr lang="en-US" sz="3200" dirty="0"/>
              <a:t>Emotional </a:t>
            </a:r>
            <a:r>
              <a:rPr lang="en-US" sz="3200" dirty="0" smtClean="0"/>
              <a:t>Needs</a:t>
            </a:r>
          </a:p>
          <a:p>
            <a:pPr marL="285750" indent="-285750">
              <a:buFont typeface="Arial" pitchFamily="34" charset="0"/>
              <a:buChar char="•"/>
            </a:pPr>
            <a:endParaRPr lang="en-US" sz="3200" dirty="0"/>
          </a:p>
          <a:p>
            <a:pPr marL="285750" indent="-285750">
              <a:buFont typeface="Arial" pitchFamily="34" charset="0"/>
              <a:buChar char="•"/>
            </a:pPr>
            <a:endParaRPr lang="en-US" sz="3200" dirty="0"/>
          </a:p>
          <a:p>
            <a:pPr marL="285750" indent="-285750">
              <a:buFont typeface="Arial" pitchFamily="34" charset="0"/>
              <a:buChar char="•"/>
            </a:pPr>
            <a:r>
              <a:rPr lang="en-US" sz="3200" dirty="0"/>
              <a:t>Physical Needs</a:t>
            </a:r>
          </a:p>
          <a:p>
            <a:pPr marL="285750" indent="-285750">
              <a:buFont typeface="Arial" pitchFamily="34" charset="0"/>
              <a:buChar char="•"/>
            </a:pPr>
            <a:r>
              <a:rPr lang="en-US" sz="3200" dirty="0" smtClean="0"/>
              <a:t>Social Needs</a:t>
            </a:r>
            <a:endParaRPr lang="en-US" sz="3200" dirty="0"/>
          </a:p>
        </p:txBody>
      </p:sp>
      <p:pic>
        <p:nvPicPr>
          <p:cNvPr id="1027" name="Picture 3" descr="C:\Users\kcoe\AppData\Local\Microsoft\Windows\Temporary Internet Files\Content.IE5\EH9C6HAC\MP900422720[1].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684" b="85059" l="20703" r="77344"/>
                    </a14:imgEffect>
                  </a14:imgLayer>
                </a14:imgProps>
              </a:ext>
              <a:ext uri="{28A0092B-C50C-407E-A947-70E740481C1C}">
                <a14:useLocalDpi xmlns:a14="http://schemas.microsoft.com/office/drawing/2010/main" xmlns="" val="0"/>
              </a:ext>
            </a:extLst>
          </a:blip>
          <a:srcRect l="24000" r="20666" b="15396"/>
          <a:stretch/>
        </p:blipFill>
        <p:spPr bwMode="auto">
          <a:xfrm>
            <a:off x="7066078" y="533400"/>
            <a:ext cx="2093162"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9234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1143000"/>
          </a:xfrm>
        </p:spPr>
        <p:txBody>
          <a:bodyPr/>
          <a:lstStyle/>
          <a:p>
            <a:r>
              <a:rPr lang="en-US" b="1" dirty="0" smtClean="0">
                <a:solidFill>
                  <a:schemeClr val="accent1"/>
                </a:solidFill>
              </a:rPr>
              <a:t>Student Engagement </a:t>
            </a:r>
            <a:endParaRPr lang="en-US" b="1" dirty="0">
              <a:solidFill>
                <a:schemeClr val="accent1"/>
              </a:solidFill>
            </a:endParaRPr>
          </a:p>
        </p:txBody>
      </p:sp>
      <p:sp>
        <p:nvSpPr>
          <p:cNvPr id="3" name="Content Placeholder 2"/>
          <p:cNvSpPr>
            <a:spLocks noGrp="1"/>
          </p:cNvSpPr>
          <p:nvPr>
            <p:ph idx="4294967295"/>
          </p:nvPr>
        </p:nvSpPr>
        <p:spPr>
          <a:xfrm>
            <a:off x="381000" y="1447800"/>
            <a:ext cx="8229600" cy="4648200"/>
          </a:xfrm>
        </p:spPr>
        <p:txBody>
          <a:bodyPr>
            <a:normAutofit/>
          </a:bodyPr>
          <a:lstStyle/>
          <a:p>
            <a:pPr marL="0" indent="0">
              <a:buNone/>
            </a:pPr>
            <a:r>
              <a:rPr lang="en-US" sz="2800" b="1" dirty="0" smtClean="0"/>
              <a:t>Middle School</a:t>
            </a:r>
          </a:p>
          <a:p>
            <a:pPr lvl="1"/>
            <a:r>
              <a:rPr lang="en-US" sz="2400" dirty="0" smtClean="0"/>
              <a:t>Structured peer interactions</a:t>
            </a:r>
          </a:p>
          <a:p>
            <a:pPr lvl="2"/>
            <a:r>
              <a:rPr lang="en-US" sz="2000" dirty="0" smtClean="0"/>
              <a:t>Younger adolescents often make choices about which program to attend based on their increasingly important friendships.</a:t>
            </a:r>
          </a:p>
          <a:p>
            <a:pPr lvl="1"/>
            <a:r>
              <a:rPr lang="en-US" sz="2400" dirty="0" smtClean="0"/>
              <a:t>New activities to try</a:t>
            </a:r>
          </a:p>
          <a:p>
            <a:pPr lvl="2"/>
            <a:r>
              <a:rPr lang="en-US" sz="2000" dirty="0" smtClean="0"/>
              <a:t>Youth in middle school years need to explore, test and be curious, using constructive outlets</a:t>
            </a:r>
          </a:p>
          <a:p>
            <a:pPr lvl="1"/>
            <a:r>
              <a:rPr lang="en-US" sz="2400" dirty="0" smtClean="0"/>
              <a:t>Exploration within structure and routine</a:t>
            </a:r>
          </a:p>
          <a:p>
            <a:pPr lvl="2"/>
            <a:r>
              <a:rPr lang="en-US" sz="2000" dirty="0" smtClean="0"/>
              <a:t>Youth in middle school need structure and routine to support the changing elements of their lives (puberty, friendship, high school transition, </a:t>
            </a:r>
            <a:r>
              <a:rPr lang="en-US" sz="2000" dirty="0" err="1" smtClean="0"/>
              <a:t>etc</a:t>
            </a:r>
            <a:r>
              <a:rPr lang="en-US" sz="2000" dirty="0" smtClean="0"/>
              <a:t>)</a:t>
            </a:r>
          </a:p>
          <a:p>
            <a:pPr marL="914400" lvl="2" indent="0">
              <a:buNone/>
            </a:pPr>
            <a:r>
              <a:rPr lang="en-US" sz="2000" dirty="0" smtClean="0"/>
              <a:t>			Source: (</a:t>
            </a:r>
            <a:r>
              <a:rPr lang="en-US" sz="2000" dirty="0" err="1" smtClean="0"/>
              <a:t>Deschenes</a:t>
            </a:r>
            <a:r>
              <a:rPr lang="en-US" sz="2000" dirty="0" smtClean="0"/>
              <a:t> </a:t>
            </a:r>
            <a:r>
              <a:rPr lang="en-US" sz="2000" dirty="0"/>
              <a:t>et al, </a:t>
            </a:r>
            <a:r>
              <a:rPr lang="en-US" sz="2000" dirty="0" smtClean="0"/>
              <a:t>2010</a:t>
            </a:r>
            <a:r>
              <a:rPr lang="en-US" sz="2000" dirty="0"/>
              <a:t>)</a:t>
            </a:r>
            <a:endParaRPr lang="en-US" sz="2000" dirty="0" smtClean="0"/>
          </a:p>
          <a:p>
            <a:pPr lvl="1"/>
            <a:endParaRPr lang="en-US" sz="2400" dirty="0"/>
          </a:p>
        </p:txBody>
      </p:sp>
    </p:spTree>
    <p:extLst>
      <p:ext uri="{BB962C8B-B14F-4D97-AF65-F5344CB8AC3E}">
        <p14:creationId xmlns:p14="http://schemas.microsoft.com/office/powerpoint/2010/main" xmlns="" val="7743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229600" cy="1143000"/>
          </a:xfrm>
        </p:spPr>
        <p:txBody>
          <a:bodyPr/>
          <a:lstStyle/>
          <a:p>
            <a:r>
              <a:rPr lang="en-US" b="1" dirty="0" smtClean="0">
                <a:solidFill>
                  <a:schemeClr val="accent1"/>
                </a:solidFill>
              </a:rPr>
              <a:t>Student Engagement </a:t>
            </a:r>
            <a:endParaRPr lang="en-US" b="1" dirty="0">
              <a:solidFill>
                <a:schemeClr val="accent1"/>
              </a:solidFill>
            </a:endParaRPr>
          </a:p>
        </p:txBody>
      </p:sp>
      <p:sp>
        <p:nvSpPr>
          <p:cNvPr id="3" name="Content Placeholder 2"/>
          <p:cNvSpPr>
            <a:spLocks noGrp="1"/>
          </p:cNvSpPr>
          <p:nvPr>
            <p:ph idx="4294967295"/>
          </p:nvPr>
        </p:nvSpPr>
        <p:spPr>
          <a:xfrm>
            <a:off x="304800" y="1447800"/>
            <a:ext cx="8229600" cy="4525963"/>
          </a:xfrm>
        </p:spPr>
        <p:txBody>
          <a:bodyPr>
            <a:normAutofit/>
          </a:bodyPr>
          <a:lstStyle/>
          <a:p>
            <a:pPr marL="0" indent="0">
              <a:buNone/>
            </a:pPr>
            <a:r>
              <a:rPr lang="en-US" sz="2800" b="1" dirty="0" smtClean="0"/>
              <a:t>High School</a:t>
            </a:r>
          </a:p>
          <a:p>
            <a:pPr lvl="1"/>
            <a:r>
              <a:rPr lang="en-US" sz="2400" dirty="0" smtClean="0"/>
              <a:t>Emphasis on Content</a:t>
            </a:r>
          </a:p>
          <a:p>
            <a:pPr lvl="2"/>
            <a:r>
              <a:rPr lang="en-US" sz="2000" dirty="0" smtClean="0"/>
              <a:t>Narrow, content-based programming and activities that focus on skills or activities such as technology, law, music, etc. </a:t>
            </a:r>
          </a:p>
          <a:p>
            <a:pPr lvl="1"/>
            <a:r>
              <a:rPr lang="en-US" sz="2400" dirty="0" smtClean="0"/>
              <a:t>Responsibility and Leadership Opportunities</a:t>
            </a:r>
          </a:p>
          <a:p>
            <a:pPr lvl="2"/>
            <a:r>
              <a:rPr lang="en-US" sz="2000" dirty="0" smtClean="0"/>
              <a:t>Provide youth with responsibility in programs such as youth councils or project planning while holding them accountable. </a:t>
            </a:r>
          </a:p>
          <a:p>
            <a:pPr lvl="1"/>
            <a:r>
              <a:rPr lang="en-US" sz="2400" dirty="0" smtClean="0"/>
              <a:t>The Path after Graduation </a:t>
            </a:r>
          </a:p>
          <a:p>
            <a:pPr lvl="2"/>
            <a:r>
              <a:rPr lang="en-US" sz="2000" dirty="0" smtClean="0"/>
              <a:t> Address concerns about youths’ goals of career and post-secondary options either formally or informally as a program</a:t>
            </a:r>
          </a:p>
          <a:p>
            <a:pPr lvl="1"/>
            <a:endParaRPr lang="en-US" sz="2400" dirty="0" smtClean="0"/>
          </a:p>
          <a:p>
            <a:pPr lvl="2"/>
            <a:endParaRPr lang="en-US" sz="2000" dirty="0"/>
          </a:p>
        </p:txBody>
      </p:sp>
    </p:spTree>
    <p:extLst>
      <p:ext uri="{BB962C8B-B14F-4D97-AF65-F5344CB8AC3E}">
        <p14:creationId xmlns:p14="http://schemas.microsoft.com/office/powerpoint/2010/main" xmlns="" val="228724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The Loose Schedule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988237338"/>
              </p:ext>
            </p:extLst>
          </p:nvPr>
        </p:nvGraphicFramePr>
        <p:xfrm>
          <a:off x="1524000" y="1752600"/>
          <a:ext cx="6096000" cy="3474720"/>
        </p:xfrm>
        <a:graphic>
          <a:graphicData uri="http://schemas.openxmlformats.org/drawingml/2006/table">
            <a:tbl>
              <a:tblPr firstRow="1" bandRow="1">
                <a:tableStyleId>{21E4AEA4-8DFA-4A89-87EB-49C32662AFE0}</a:tableStyleId>
              </a:tblPr>
              <a:tblGrid>
                <a:gridCol w="6096000"/>
              </a:tblGrid>
              <a:tr h="370840">
                <a:tc>
                  <a:txBody>
                    <a:bodyPr/>
                    <a:lstStyle/>
                    <a:p>
                      <a:pPr algn="ctr"/>
                      <a:r>
                        <a:rPr lang="en-US" sz="3200" dirty="0" smtClean="0"/>
                        <a:t>ABC</a:t>
                      </a:r>
                      <a:r>
                        <a:rPr lang="en-US" sz="3200" baseline="0" dirty="0" smtClean="0"/>
                        <a:t> Program Daily Schedule</a:t>
                      </a:r>
                      <a:endParaRPr lang="en-US" sz="3200" dirty="0"/>
                    </a:p>
                  </a:txBody>
                  <a:tcPr/>
                </a:tc>
              </a:tr>
              <a:tr h="370840">
                <a:tc>
                  <a:txBody>
                    <a:bodyPr/>
                    <a:lstStyle/>
                    <a:p>
                      <a:pPr marL="409575" indent="0"/>
                      <a:r>
                        <a:rPr lang="en-US" sz="3200" dirty="0" smtClean="0"/>
                        <a:t>3:09 – 3:40    Sign-in &amp; Snack</a:t>
                      </a:r>
                      <a:endParaRPr lang="en-US" sz="3200" dirty="0"/>
                    </a:p>
                  </a:txBody>
                  <a:tcPr/>
                </a:tc>
              </a:tr>
              <a:tr h="370840">
                <a:tc>
                  <a:txBody>
                    <a:bodyPr/>
                    <a:lstStyle/>
                    <a:p>
                      <a:pPr marL="409575" indent="0"/>
                      <a:r>
                        <a:rPr lang="en-US" sz="3200" dirty="0" smtClean="0"/>
                        <a:t>3:40</a:t>
                      </a:r>
                      <a:r>
                        <a:rPr lang="en-US" sz="3200" baseline="0" dirty="0" smtClean="0"/>
                        <a:t> – 4:00    </a:t>
                      </a:r>
                      <a:r>
                        <a:rPr lang="en-US" sz="3200" dirty="0" smtClean="0"/>
                        <a:t>Teambuilding</a:t>
                      </a:r>
                      <a:endParaRPr lang="en-US" sz="3200" dirty="0"/>
                    </a:p>
                  </a:txBody>
                  <a:tcPr/>
                </a:tc>
              </a:tr>
              <a:tr h="370840">
                <a:tc>
                  <a:txBody>
                    <a:bodyPr/>
                    <a:lstStyle/>
                    <a:p>
                      <a:pPr marL="0" marR="0" indent="409575" algn="l" defTabSz="914400" rtl="0" eaLnBrk="1" fontAlgn="auto" latinLnBrk="0" hangingPunct="1">
                        <a:lnSpc>
                          <a:spcPct val="100000"/>
                        </a:lnSpc>
                        <a:spcBef>
                          <a:spcPts val="0"/>
                        </a:spcBef>
                        <a:spcAft>
                          <a:spcPts val="0"/>
                        </a:spcAft>
                        <a:buClrTx/>
                        <a:buSzTx/>
                        <a:buFontTx/>
                        <a:buNone/>
                        <a:tabLst/>
                        <a:defRPr/>
                      </a:pPr>
                      <a:r>
                        <a:rPr lang="en-US" sz="3200" dirty="0" smtClean="0"/>
                        <a:t>4:00 – 5:00    Structured</a:t>
                      </a:r>
                      <a:r>
                        <a:rPr lang="en-US" sz="3200" baseline="0" dirty="0" smtClean="0"/>
                        <a:t> Activity</a:t>
                      </a:r>
                      <a:endParaRPr lang="en-US" sz="3200" dirty="0" smtClean="0"/>
                    </a:p>
                  </a:txBody>
                  <a:tcPr/>
                </a:tc>
              </a:tr>
              <a:tr h="370840">
                <a:tc>
                  <a:txBody>
                    <a:bodyPr/>
                    <a:lstStyle/>
                    <a:p>
                      <a:pPr marL="0" marR="0" indent="409575" algn="l" defTabSz="914400" rtl="0" eaLnBrk="1" fontAlgn="auto" latinLnBrk="0" hangingPunct="1">
                        <a:lnSpc>
                          <a:spcPct val="100000"/>
                        </a:lnSpc>
                        <a:spcBef>
                          <a:spcPts val="0"/>
                        </a:spcBef>
                        <a:spcAft>
                          <a:spcPts val="0"/>
                        </a:spcAft>
                        <a:buClrTx/>
                        <a:buSzTx/>
                        <a:buFontTx/>
                        <a:buNone/>
                        <a:tabLst/>
                        <a:defRPr/>
                      </a:pPr>
                      <a:r>
                        <a:rPr lang="en-US" sz="3200" dirty="0" smtClean="0"/>
                        <a:t>5:00 – 5:45    Club</a:t>
                      </a:r>
                    </a:p>
                  </a:txBody>
                  <a:tcPr/>
                </a:tc>
              </a:tr>
              <a:tr h="370840">
                <a:tc>
                  <a:txBody>
                    <a:bodyPr/>
                    <a:lstStyle/>
                    <a:p>
                      <a:pPr marL="0" marR="0" indent="409575" algn="l" defTabSz="914400" rtl="0" eaLnBrk="1" fontAlgn="auto" latinLnBrk="0" hangingPunct="1">
                        <a:lnSpc>
                          <a:spcPct val="100000"/>
                        </a:lnSpc>
                        <a:spcBef>
                          <a:spcPts val="0"/>
                        </a:spcBef>
                        <a:spcAft>
                          <a:spcPts val="0"/>
                        </a:spcAft>
                        <a:buClrTx/>
                        <a:buSzTx/>
                        <a:buFontTx/>
                        <a:buNone/>
                        <a:tabLst/>
                        <a:defRPr/>
                      </a:pPr>
                      <a:r>
                        <a:rPr lang="en-US" sz="3200" dirty="0" smtClean="0"/>
                        <a:t>5:45 –</a:t>
                      </a:r>
                      <a:r>
                        <a:rPr lang="en-US" sz="3200" baseline="0" dirty="0" smtClean="0"/>
                        <a:t> 6:00    Dismiss</a:t>
                      </a:r>
                      <a:endParaRPr lang="en-US" sz="3200" dirty="0" smtClean="0"/>
                    </a:p>
                  </a:txBody>
                  <a:tcPr/>
                </a:tc>
              </a:tr>
            </a:tbl>
          </a:graphicData>
        </a:graphic>
      </p:graphicFrame>
    </p:spTree>
    <p:extLst>
      <p:ext uri="{BB962C8B-B14F-4D97-AF65-F5344CB8AC3E}">
        <p14:creationId xmlns:p14="http://schemas.microsoft.com/office/powerpoint/2010/main" xmlns="" val="1442383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The Specific Schedule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981205726"/>
              </p:ext>
            </p:extLst>
          </p:nvPr>
        </p:nvGraphicFramePr>
        <p:xfrm>
          <a:off x="1524000" y="1676400"/>
          <a:ext cx="6096000" cy="371856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n-US" sz="3200" dirty="0" smtClean="0"/>
                        <a:t>ABC</a:t>
                      </a:r>
                      <a:r>
                        <a:rPr lang="en-US" sz="3200" baseline="0" dirty="0" smtClean="0"/>
                        <a:t> Program Daily Schedule</a:t>
                      </a:r>
                      <a:endParaRPr lang="en-US" sz="3200" dirty="0"/>
                    </a:p>
                  </a:txBody>
                  <a:tcPr/>
                </a:tc>
              </a:tr>
              <a:tr h="370840">
                <a:tc>
                  <a:txBody>
                    <a:bodyPr/>
                    <a:lstStyle/>
                    <a:p>
                      <a:pPr marL="409575" indent="-241300"/>
                      <a:r>
                        <a:rPr lang="en-US" sz="3200" b="1" dirty="0" smtClean="0"/>
                        <a:t>3:09 – 3:35    Sign-in/Snack</a:t>
                      </a:r>
                    </a:p>
                    <a:p>
                      <a:pPr marL="866775" indent="-457200">
                        <a:buFont typeface="Arial" pitchFamily="34" charset="0"/>
                        <a:buChar char="•"/>
                      </a:pPr>
                      <a:r>
                        <a:rPr lang="en-US" sz="2800" dirty="0" smtClean="0"/>
                        <a:t>Sign-in by 3:15</a:t>
                      </a:r>
                    </a:p>
                    <a:p>
                      <a:pPr marL="866775" indent="-457200">
                        <a:buFont typeface="Arial" pitchFamily="34" charset="0"/>
                        <a:buChar char="•"/>
                      </a:pPr>
                      <a:r>
                        <a:rPr lang="en-US" sz="2800" baseline="0" dirty="0" smtClean="0"/>
                        <a:t>Snack done by 3:25</a:t>
                      </a:r>
                    </a:p>
                    <a:p>
                      <a:pPr marL="866775"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t>3:30 Clean-up crew</a:t>
                      </a:r>
                    </a:p>
                    <a:p>
                      <a:pPr marL="866775"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t>3:35 Transition to Gym for Teambuilding</a:t>
                      </a:r>
                    </a:p>
                    <a:p>
                      <a:pPr marL="866775"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t>3:40 arrive at Teambuilding</a:t>
                      </a:r>
                      <a:endParaRPr lang="en-US" sz="2800" dirty="0"/>
                    </a:p>
                  </a:txBody>
                  <a:tcPr/>
                </a:tc>
              </a:tr>
            </a:tbl>
          </a:graphicData>
        </a:graphic>
      </p:graphicFrame>
    </p:spTree>
    <p:extLst>
      <p:ext uri="{BB962C8B-B14F-4D97-AF65-F5344CB8AC3E}">
        <p14:creationId xmlns:p14="http://schemas.microsoft.com/office/powerpoint/2010/main" xmlns="" val="850223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The Specific Schedule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172710114"/>
              </p:ext>
            </p:extLst>
          </p:nvPr>
        </p:nvGraphicFramePr>
        <p:xfrm>
          <a:off x="1524000" y="1676400"/>
          <a:ext cx="6096000" cy="243840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n-US" sz="3200" dirty="0" smtClean="0"/>
                        <a:t>ABC</a:t>
                      </a:r>
                      <a:r>
                        <a:rPr lang="en-US" sz="3200" baseline="0" dirty="0" smtClean="0"/>
                        <a:t> Program Daily Schedule</a:t>
                      </a:r>
                      <a:endParaRPr lang="en-US" sz="3200" dirty="0"/>
                    </a:p>
                  </a:txBody>
                  <a:tcPr/>
                </a:tc>
              </a:tr>
              <a:tr h="370840">
                <a:tc>
                  <a:txBody>
                    <a:bodyPr/>
                    <a:lstStyle/>
                    <a:p>
                      <a:pPr marL="409575" indent="-241300"/>
                      <a:r>
                        <a:rPr lang="en-US" sz="3200" b="1" dirty="0" smtClean="0"/>
                        <a:t>3:40 – 4:00   Teambuilding</a:t>
                      </a:r>
                    </a:p>
                    <a:p>
                      <a:pPr marL="866775" indent="-457200">
                        <a:buFont typeface="Arial" pitchFamily="34" charset="0"/>
                        <a:buChar char="•"/>
                      </a:pPr>
                      <a:r>
                        <a:rPr lang="en-US" sz="2800" dirty="0" err="1" smtClean="0"/>
                        <a:t>Dodgeball</a:t>
                      </a:r>
                      <a:r>
                        <a:rPr lang="en-US" sz="2800" dirty="0" smtClean="0"/>
                        <a:t> (Mr. Chris)</a:t>
                      </a:r>
                    </a:p>
                    <a:p>
                      <a:pPr marL="866775" indent="-457200">
                        <a:buFont typeface="Arial" pitchFamily="34" charset="0"/>
                        <a:buChar char="•"/>
                      </a:pPr>
                      <a:r>
                        <a:rPr lang="en-US" sz="2800" dirty="0" smtClean="0"/>
                        <a:t>Human Knot (Ms. Michelle)</a:t>
                      </a:r>
                    </a:p>
                    <a:p>
                      <a:pPr marL="866775" indent="-457200">
                        <a:buFont typeface="Arial" pitchFamily="34" charset="0"/>
                        <a:buChar char="•"/>
                      </a:pPr>
                      <a:r>
                        <a:rPr lang="en-US" sz="2800" dirty="0" smtClean="0"/>
                        <a:t>Silent Line Up </a:t>
                      </a:r>
                      <a:r>
                        <a:rPr lang="en-US" sz="2800" baseline="0" dirty="0" smtClean="0"/>
                        <a:t>(Mr. Marcus)</a:t>
                      </a:r>
                    </a:p>
                  </a:txBody>
                  <a:tcPr/>
                </a:tc>
              </a:tr>
            </a:tbl>
          </a:graphicData>
        </a:graphic>
      </p:graphicFrame>
    </p:spTree>
    <p:extLst>
      <p:ext uri="{BB962C8B-B14F-4D97-AF65-F5344CB8AC3E}">
        <p14:creationId xmlns:p14="http://schemas.microsoft.com/office/powerpoint/2010/main" xmlns="" val="1054466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The Specific Schedule</a:t>
            </a:r>
            <a:endParaRPr lang="en-US"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281488262"/>
              </p:ext>
            </p:extLst>
          </p:nvPr>
        </p:nvGraphicFramePr>
        <p:xfrm>
          <a:off x="1524000" y="1676400"/>
          <a:ext cx="6096000" cy="329184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n-US" sz="3200" dirty="0" smtClean="0"/>
                        <a:t>ABC</a:t>
                      </a:r>
                      <a:r>
                        <a:rPr lang="en-US" sz="3200" baseline="0" dirty="0" smtClean="0"/>
                        <a:t> Program Daily Schedule</a:t>
                      </a:r>
                      <a:endParaRPr lang="en-US" sz="3200" dirty="0"/>
                    </a:p>
                  </a:txBody>
                  <a:tcPr/>
                </a:tc>
              </a:tr>
              <a:tr h="370840">
                <a:tc>
                  <a:txBody>
                    <a:bodyPr/>
                    <a:lstStyle/>
                    <a:p>
                      <a:pPr marL="409575" indent="-241300"/>
                      <a:r>
                        <a:rPr lang="en-US" sz="3200" b="1" dirty="0" smtClean="0"/>
                        <a:t>4:00 – 5:00   Activity (Mr.</a:t>
                      </a:r>
                      <a:r>
                        <a:rPr lang="en-US" sz="3200" b="1" baseline="0" dirty="0" smtClean="0"/>
                        <a:t> Chris)</a:t>
                      </a:r>
                      <a:endParaRPr lang="en-US" sz="3200" b="1" dirty="0" smtClean="0"/>
                    </a:p>
                    <a:p>
                      <a:pPr marL="866775" indent="-457200">
                        <a:buFont typeface="Arial" pitchFamily="34" charset="0"/>
                        <a:buChar char="•"/>
                      </a:pPr>
                      <a:r>
                        <a:rPr lang="en-US" sz="2800" dirty="0" smtClean="0"/>
                        <a:t>Team </a:t>
                      </a:r>
                      <a:r>
                        <a:rPr lang="en-US" sz="2800" baseline="0" dirty="0" smtClean="0"/>
                        <a:t>Meeting/Agenda by 4:00</a:t>
                      </a:r>
                    </a:p>
                    <a:p>
                      <a:pPr marL="866775" indent="-457200">
                        <a:buFont typeface="Arial" pitchFamily="34" charset="0"/>
                        <a:buChar char="•"/>
                      </a:pPr>
                      <a:r>
                        <a:rPr lang="en-US" sz="2800" baseline="0" dirty="0" smtClean="0"/>
                        <a:t>Finish yesterday’s task by 4:15</a:t>
                      </a:r>
                    </a:p>
                    <a:p>
                      <a:pPr marL="866775" indent="-457200">
                        <a:buFont typeface="Arial" pitchFamily="34" charset="0"/>
                        <a:buChar char="•"/>
                      </a:pPr>
                      <a:r>
                        <a:rPr lang="en-US" sz="2800" baseline="0" dirty="0" smtClean="0"/>
                        <a:t>Project budget activity by 4:30</a:t>
                      </a:r>
                    </a:p>
                    <a:p>
                      <a:pPr marL="866775"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t>Wrap-up Discussion by 4:50</a:t>
                      </a:r>
                    </a:p>
                    <a:p>
                      <a:pPr marL="866775" indent="-457200">
                        <a:buFont typeface="Arial" pitchFamily="34" charset="0"/>
                        <a:buChar char="•"/>
                      </a:pPr>
                      <a:r>
                        <a:rPr lang="en-US" sz="2800" baseline="0" dirty="0" smtClean="0"/>
                        <a:t>Transition to clubs at 4:55</a:t>
                      </a:r>
                    </a:p>
                  </a:txBody>
                  <a:tcPr/>
                </a:tc>
              </a:tr>
            </a:tbl>
          </a:graphicData>
        </a:graphic>
      </p:graphicFrame>
    </p:spTree>
    <p:extLst>
      <p:ext uri="{BB962C8B-B14F-4D97-AF65-F5344CB8AC3E}">
        <p14:creationId xmlns:p14="http://schemas.microsoft.com/office/powerpoint/2010/main" xmlns="" val="1840752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Classroom &amp; Program Culture</a:t>
            </a:r>
            <a:endParaRPr lang="en-US" b="1" dirty="0">
              <a:solidFill>
                <a:schemeClr val="accent1"/>
              </a:solidFill>
            </a:endParaRPr>
          </a:p>
        </p:txBody>
      </p:sp>
      <p:sp>
        <p:nvSpPr>
          <p:cNvPr id="4" name="Content Placeholder 2"/>
          <p:cNvSpPr txBox="1">
            <a:spLocks/>
          </p:cNvSpPr>
          <p:nvPr/>
        </p:nvSpPr>
        <p:spPr>
          <a:xfrm>
            <a:off x="533400" y="2133600"/>
            <a:ext cx="8382000" cy="4068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does it feel like to go to your program?</a:t>
            </a:r>
          </a:p>
          <a:p>
            <a:pPr marL="0" indent="0" algn="ctr">
              <a:buNone/>
            </a:pPr>
            <a:endParaRPr lang="en-US" sz="3600" dirty="0"/>
          </a:p>
          <a:p>
            <a:pPr marL="0" indent="0" algn="ctr">
              <a:buNone/>
            </a:pPr>
            <a:r>
              <a:rPr lang="en-US" sz="3600" dirty="0" smtClean="0"/>
              <a:t>Why does it feel that way?</a:t>
            </a:r>
          </a:p>
          <a:p>
            <a:pPr marL="0" indent="0" algn="ctr">
              <a:buNone/>
            </a:pPr>
            <a:endParaRPr lang="en-US" sz="3600" dirty="0"/>
          </a:p>
          <a:p>
            <a:pPr marL="0" indent="0" algn="ctr">
              <a:buNone/>
            </a:pPr>
            <a:r>
              <a:rPr lang="en-US" sz="3600" dirty="0" smtClean="0"/>
              <a:t>Is it consistent?</a:t>
            </a:r>
          </a:p>
        </p:txBody>
      </p:sp>
    </p:spTree>
    <p:extLst>
      <p:ext uri="{BB962C8B-B14F-4D97-AF65-F5344CB8AC3E}">
        <p14:creationId xmlns:p14="http://schemas.microsoft.com/office/powerpoint/2010/main" xmlns="" val="3145486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229600" cy="1143000"/>
          </a:xfrm>
        </p:spPr>
        <p:txBody>
          <a:bodyPr/>
          <a:lstStyle/>
          <a:p>
            <a:r>
              <a:rPr lang="en-US" b="1" dirty="0" smtClean="0">
                <a:solidFill>
                  <a:schemeClr val="accent1"/>
                </a:solidFill>
              </a:rPr>
              <a:t>Program Culture</a:t>
            </a:r>
            <a:endParaRPr lang="en-US" b="1" dirty="0">
              <a:solidFill>
                <a:schemeClr val="accent1"/>
              </a:solidFill>
            </a:endParaRPr>
          </a:p>
        </p:txBody>
      </p:sp>
      <p:sp>
        <p:nvSpPr>
          <p:cNvPr id="5" name="Oval 4"/>
          <p:cNvSpPr/>
          <p:nvPr/>
        </p:nvSpPr>
        <p:spPr>
          <a:xfrm>
            <a:off x="609600" y="1524000"/>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Agency &amp; Program Missions</a:t>
            </a:r>
            <a:endParaRPr lang="en-US" sz="2400" dirty="0"/>
          </a:p>
        </p:txBody>
      </p:sp>
      <p:sp>
        <p:nvSpPr>
          <p:cNvPr id="7" name="Oval 6"/>
          <p:cNvSpPr/>
          <p:nvPr/>
        </p:nvSpPr>
        <p:spPr>
          <a:xfrm>
            <a:off x="7467600" y="3683000"/>
            <a:ext cx="1524000" cy="152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t>
            </a:r>
            <a:endParaRPr lang="en-US" dirty="0"/>
          </a:p>
        </p:txBody>
      </p:sp>
      <p:sp>
        <p:nvSpPr>
          <p:cNvPr id="8" name="Oval 7"/>
          <p:cNvSpPr/>
          <p:nvPr/>
        </p:nvSpPr>
        <p:spPr>
          <a:xfrm>
            <a:off x="6705600" y="1557867"/>
            <a:ext cx="1981200" cy="1981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t>Actions</a:t>
            </a:r>
          </a:p>
          <a:p>
            <a:pPr algn="ctr"/>
            <a:r>
              <a:rPr lang="en-US" sz="2400" dirty="0" smtClean="0"/>
              <a:t>(not just words)</a:t>
            </a:r>
            <a:endParaRPr lang="en-US" sz="2400" dirty="0"/>
          </a:p>
        </p:txBody>
      </p:sp>
      <p:sp>
        <p:nvSpPr>
          <p:cNvPr id="9" name="Oval 8"/>
          <p:cNvSpPr/>
          <p:nvPr/>
        </p:nvSpPr>
        <p:spPr>
          <a:xfrm>
            <a:off x="3505200" y="4267200"/>
            <a:ext cx="1981200" cy="1981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Expectations</a:t>
            </a:r>
            <a:endParaRPr lang="en-US" dirty="0"/>
          </a:p>
        </p:txBody>
      </p:sp>
      <p:sp>
        <p:nvSpPr>
          <p:cNvPr id="10" name="Oval 9"/>
          <p:cNvSpPr/>
          <p:nvPr/>
        </p:nvSpPr>
        <p:spPr>
          <a:xfrm>
            <a:off x="5012267" y="2802467"/>
            <a:ext cx="152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a:t>
            </a:r>
            <a:endParaRPr lang="en-US" dirty="0"/>
          </a:p>
        </p:txBody>
      </p:sp>
      <p:sp>
        <p:nvSpPr>
          <p:cNvPr id="11" name="Oval 10"/>
          <p:cNvSpPr/>
          <p:nvPr/>
        </p:nvSpPr>
        <p:spPr>
          <a:xfrm>
            <a:off x="5791200" y="4724400"/>
            <a:ext cx="1524000" cy="152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Who is included</a:t>
            </a:r>
            <a:endParaRPr lang="en-US" dirty="0"/>
          </a:p>
        </p:txBody>
      </p:sp>
      <p:sp>
        <p:nvSpPr>
          <p:cNvPr id="12" name="Oval 11"/>
          <p:cNvSpPr/>
          <p:nvPr/>
        </p:nvSpPr>
        <p:spPr>
          <a:xfrm>
            <a:off x="3031067" y="1600201"/>
            <a:ext cx="1981200" cy="1981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Program Activities</a:t>
            </a:r>
            <a:endParaRPr lang="en-US" sz="2400" dirty="0"/>
          </a:p>
        </p:txBody>
      </p:sp>
      <p:sp>
        <p:nvSpPr>
          <p:cNvPr id="13" name="Oval 12"/>
          <p:cNvSpPr/>
          <p:nvPr/>
        </p:nvSpPr>
        <p:spPr>
          <a:xfrm>
            <a:off x="381000" y="3962400"/>
            <a:ext cx="1524000" cy="1524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Peer Relations</a:t>
            </a:r>
            <a:endParaRPr lang="en-US" dirty="0"/>
          </a:p>
        </p:txBody>
      </p:sp>
      <p:sp>
        <p:nvSpPr>
          <p:cNvPr id="14" name="Oval 13"/>
          <p:cNvSpPr/>
          <p:nvPr/>
        </p:nvSpPr>
        <p:spPr>
          <a:xfrm>
            <a:off x="2048934" y="3505200"/>
            <a:ext cx="1524000" cy="152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Staff – Youth Relations</a:t>
            </a:r>
            <a:endParaRPr lang="en-US" dirty="0"/>
          </a:p>
        </p:txBody>
      </p:sp>
    </p:spTree>
    <p:extLst>
      <p:ext uri="{BB962C8B-B14F-4D97-AF65-F5344CB8AC3E}">
        <p14:creationId xmlns:p14="http://schemas.microsoft.com/office/powerpoint/2010/main" xmlns="" val="4113545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1"/>
                </a:solidFill>
              </a:rPr>
              <a:t>DHS Outcomes and Classroom Management</a:t>
            </a:r>
            <a:endParaRPr lang="en-US" sz="3200" b="1" dirty="0">
              <a:solidFill>
                <a:schemeClr val="accent1"/>
              </a:solidFill>
            </a:endParaRPr>
          </a:p>
        </p:txBody>
      </p:sp>
      <p:sp>
        <p:nvSpPr>
          <p:cNvPr id="4" name="Text Placeholder 3"/>
          <p:cNvSpPr>
            <a:spLocks noGrp="1"/>
          </p:cNvSpPr>
          <p:nvPr>
            <p:ph type="body" idx="1"/>
          </p:nvPr>
        </p:nvSpPr>
        <p:spPr/>
        <p:txBody>
          <a:bodyPr>
            <a:normAutofit fontScale="92500" lnSpcReduction="20000"/>
          </a:bodyPr>
          <a:lstStyle/>
          <a:p>
            <a:pPr algn="ctr"/>
            <a:r>
              <a:rPr lang="en-US" dirty="0" smtClean="0"/>
              <a:t>DHS Goals, Outcomes and Indicators </a:t>
            </a:r>
            <a:endParaRPr lang="en-US" dirty="0"/>
          </a:p>
        </p:txBody>
      </p:sp>
      <p:sp>
        <p:nvSpPr>
          <p:cNvPr id="3" name="Content Placeholder 2"/>
          <p:cNvSpPr>
            <a:spLocks noGrp="1"/>
          </p:cNvSpPr>
          <p:nvPr>
            <p:ph sz="half" idx="2"/>
          </p:nvPr>
        </p:nvSpPr>
        <p:spPr>
          <a:xfrm>
            <a:off x="457200" y="2174875"/>
            <a:ext cx="4191000" cy="3768725"/>
          </a:xfrm>
        </p:spPr>
        <p:txBody>
          <a:bodyPr>
            <a:normAutofit fontScale="92500" lnSpcReduction="10000"/>
          </a:bodyPr>
          <a:lstStyle/>
          <a:p>
            <a:r>
              <a:rPr lang="en-US" dirty="0" smtClean="0"/>
              <a:t>Goal Area: Participating with youth will develop positive life skills</a:t>
            </a:r>
          </a:p>
          <a:p>
            <a:r>
              <a:rPr lang="en-US" dirty="0" smtClean="0"/>
              <a:t>Outcomes: Improved life skills and relationships</a:t>
            </a:r>
          </a:p>
          <a:p>
            <a:r>
              <a:rPr lang="en-US" dirty="0" smtClean="0"/>
              <a:t>Indicators: Goal setting, personal accountability, work with others to accomplish goals, improved interactions with peers, improved interactions with adults</a:t>
            </a:r>
            <a:endParaRPr lang="en-US" dirty="0"/>
          </a:p>
        </p:txBody>
      </p:sp>
      <p:sp>
        <p:nvSpPr>
          <p:cNvPr id="5" name="Text Placeholder 4"/>
          <p:cNvSpPr>
            <a:spLocks noGrp="1"/>
          </p:cNvSpPr>
          <p:nvPr>
            <p:ph type="body" sz="quarter" idx="3"/>
          </p:nvPr>
        </p:nvSpPr>
        <p:spPr>
          <a:xfrm>
            <a:off x="4648200" y="1371600"/>
            <a:ext cx="4041775" cy="639762"/>
          </a:xfrm>
        </p:spPr>
        <p:txBody>
          <a:bodyPr/>
          <a:lstStyle/>
          <a:p>
            <a:pPr algn="ctr"/>
            <a:r>
              <a:rPr lang="en-US" dirty="0" smtClean="0"/>
              <a:t>Classroom Management</a:t>
            </a:r>
            <a:endParaRPr lang="en-US" dirty="0"/>
          </a:p>
        </p:txBody>
      </p:sp>
      <p:sp>
        <p:nvSpPr>
          <p:cNvPr id="6" name="Content Placeholder 5"/>
          <p:cNvSpPr>
            <a:spLocks noGrp="1"/>
          </p:cNvSpPr>
          <p:nvPr>
            <p:ph sz="quarter" idx="4"/>
          </p:nvPr>
        </p:nvSpPr>
        <p:spPr>
          <a:xfrm>
            <a:off x="4648200" y="2209800"/>
            <a:ext cx="4041775" cy="3951288"/>
          </a:xfrm>
        </p:spPr>
        <p:txBody>
          <a:bodyPr/>
          <a:lstStyle/>
          <a:p>
            <a:r>
              <a:rPr lang="en-US" dirty="0" smtClean="0"/>
              <a:t>Positive Relationships</a:t>
            </a:r>
          </a:p>
          <a:p>
            <a:r>
              <a:rPr lang="en-US" dirty="0" smtClean="0"/>
              <a:t>Structure </a:t>
            </a:r>
          </a:p>
          <a:p>
            <a:r>
              <a:rPr lang="en-US" dirty="0"/>
              <a:t>Establishing Classroom Culture</a:t>
            </a:r>
          </a:p>
          <a:p>
            <a:r>
              <a:rPr lang="en-US" dirty="0" smtClean="0"/>
              <a:t>Preparation and Planning</a:t>
            </a:r>
            <a:endParaRPr lang="en-US" dirty="0"/>
          </a:p>
        </p:txBody>
      </p:sp>
    </p:spTree>
    <p:extLst>
      <p:ext uri="{BB962C8B-B14F-4D97-AF65-F5344CB8AC3E}">
        <p14:creationId xmlns:p14="http://schemas.microsoft.com/office/powerpoint/2010/main" xmlns="" val="24786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lstStyle/>
          <a:p>
            <a:r>
              <a:rPr lang="en-US" dirty="0" smtClean="0"/>
              <a:t>THANK YOU!</a:t>
            </a:r>
            <a:endParaRPr lang="en-US" dirty="0"/>
          </a:p>
        </p:txBody>
      </p:sp>
      <p:sp>
        <p:nvSpPr>
          <p:cNvPr id="6" name="Content Placeholder 5"/>
          <p:cNvSpPr>
            <a:spLocks noGrp="1"/>
          </p:cNvSpPr>
          <p:nvPr>
            <p:ph sz="quarter" idx="4"/>
          </p:nvPr>
        </p:nvSpPr>
        <p:spPr>
          <a:xfrm>
            <a:off x="1981200" y="2362200"/>
            <a:ext cx="5260975" cy="3951288"/>
          </a:xfrm>
        </p:spPr>
        <p:txBody>
          <a:bodyPr/>
          <a:lstStyle/>
          <a:p>
            <a:pPr marL="0" indent="0" algn="ctr">
              <a:buNone/>
            </a:pPr>
            <a:r>
              <a:rPr lang="en-US" sz="3200" dirty="0" smtClean="0"/>
              <a:t>Samantha Saldana-Curet</a:t>
            </a:r>
            <a:r>
              <a:rPr lang="en-US" dirty="0"/>
              <a:t/>
            </a:r>
            <a:br>
              <a:rPr lang="en-US" dirty="0"/>
            </a:br>
            <a:r>
              <a:rPr lang="en-US" u="sng" dirty="0" smtClean="0">
                <a:hlinkClick r:id="rId2"/>
              </a:rPr>
              <a:t>ssaldanacuret@phmc.org</a:t>
            </a:r>
            <a:endParaRPr lang="en-US" dirty="0" smtClean="0"/>
          </a:p>
          <a:p>
            <a:pPr marL="0" indent="0" algn="ctr">
              <a:buNone/>
            </a:pPr>
            <a:endParaRPr lang="en-US" dirty="0"/>
          </a:p>
          <a:p>
            <a:pPr marL="0" indent="0" algn="ctr">
              <a:buNone/>
            </a:pPr>
            <a:r>
              <a:rPr lang="en-US" sz="3200" dirty="0"/>
              <a:t>Kristen Coe</a:t>
            </a:r>
          </a:p>
          <a:p>
            <a:pPr marL="0" indent="0" algn="ctr">
              <a:buNone/>
            </a:pPr>
            <a:r>
              <a:rPr lang="en-US" dirty="0">
                <a:hlinkClick r:id="rId3"/>
              </a:rPr>
              <a:t>kcoe@phmc.org</a:t>
            </a:r>
            <a:r>
              <a:rPr lang="en-US" dirty="0"/>
              <a:t> </a:t>
            </a:r>
          </a:p>
          <a:p>
            <a:pPr marL="0" indent="0">
              <a:buNone/>
            </a:pPr>
            <a:endParaRPr lang="en-US" dirty="0"/>
          </a:p>
        </p:txBody>
      </p:sp>
    </p:spTree>
    <p:extLst>
      <p:ext uri="{BB962C8B-B14F-4D97-AF65-F5344CB8AC3E}">
        <p14:creationId xmlns:p14="http://schemas.microsoft.com/office/powerpoint/2010/main" xmlns="" val="1682188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normAutofit fontScale="90000"/>
          </a:bodyPr>
          <a:lstStyle/>
          <a:p>
            <a:r>
              <a:rPr lang="en-US" b="1" dirty="0" smtClean="0">
                <a:solidFill>
                  <a:schemeClr val="accent1"/>
                </a:solidFill>
              </a:rPr>
              <a:t>Needs of Middle/High School Youth</a:t>
            </a:r>
            <a:endParaRPr lang="en-US" b="1" dirty="0">
              <a:solidFill>
                <a:schemeClr val="accent1"/>
              </a:solidFill>
            </a:endParaRPr>
          </a:p>
        </p:txBody>
      </p:sp>
      <p:sp>
        <p:nvSpPr>
          <p:cNvPr id="3" name="Content Placeholder 2"/>
          <p:cNvSpPr>
            <a:spLocks noGrp="1"/>
          </p:cNvSpPr>
          <p:nvPr>
            <p:ph idx="4294967295"/>
          </p:nvPr>
        </p:nvSpPr>
        <p:spPr>
          <a:xfrm>
            <a:off x="533400" y="1828800"/>
            <a:ext cx="8382000" cy="4343400"/>
          </a:xfrm>
        </p:spPr>
        <p:txBody>
          <a:bodyPr>
            <a:normAutofit/>
          </a:bodyPr>
          <a:lstStyle/>
          <a:p>
            <a:r>
              <a:rPr lang="en-US" dirty="0" smtClean="0"/>
              <a:t>Need to connect with peers &amp; caring adults</a:t>
            </a:r>
          </a:p>
          <a:p>
            <a:r>
              <a:rPr lang="en-US" dirty="0" smtClean="0"/>
              <a:t>Need to test limits or boundaries</a:t>
            </a:r>
          </a:p>
          <a:p>
            <a:r>
              <a:rPr lang="en-US" dirty="0" smtClean="0"/>
              <a:t>Need to establish/explore self-identity</a:t>
            </a:r>
          </a:p>
          <a:p>
            <a:r>
              <a:rPr lang="en-US" dirty="0" smtClean="0"/>
              <a:t>Need for stability in turbulent time (earlier)</a:t>
            </a:r>
          </a:p>
          <a:p>
            <a:r>
              <a:rPr lang="en-US" dirty="0" smtClean="0"/>
              <a:t>Need to increasing level of responsibility (later)</a:t>
            </a:r>
          </a:p>
          <a:p>
            <a:endParaRPr lang="en-US" dirty="0" smtClean="0"/>
          </a:p>
        </p:txBody>
      </p:sp>
      <p:pic>
        <p:nvPicPr>
          <p:cNvPr id="2051" name="Picture 3" descr="C:\Users\kcoe\AppData\Local\Microsoft\Windows\Temporary Internet Files\Content.IE5\71P898Q1\MP90042780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4800600"/>
            <a:ext cx="1905000" cy="1404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626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lstStyle/>
          <a:p>
            <a:r>
              <a:rPr lang="en-US" b="1" dirty="0" smtClean="0">
                <a:solidFill>
                  <a:schemeClr val="accent1"/>
                </a:solidFill>
              </a:rPr>
              <a:t>What is Classroom Management?</a:t>
            </a:r>
            <a:endParaRPr lang="en-US" b="1" dirty="0">
              <a:solidFill>
                <a:schemeClr val="accent1"/>
              </a:solidFill>
            </a:endParaRPr>
          </a:p>
        </p:txBody>
      </p:sp>
      <p:sp>
        <p:nvSpPr>
          <p:cNvPr id="3" name="Content Placeholder 2"/>
          <p:cNvSpPr>
            <a:spLocks noGrp="1"/>
          </p:cNvSpPr>
          <p:nvPr>
            <p:ph idx="4294967295"/>
          </p:nvPr>
        </p:nvSpPr>
        <p:spPr>
          <a:xfrm>
            <a:off x="381000" y="1600200"/>
            <a:ext cx="8229600" cy="3962400"/>
          </a:xfrm>
        </p:spPr>
        <p:txBody>
          <a:bodyPr>
            <a:normAutofit/>
          </a:bodyPr>
          <a:lstStyle/>
          <a:p>
            <a:pPr marL="0" indent="0" algn="ctr">
              <a:buNone/>
            </a:pPr>
            <a:r>
              <a:rPr lang="en-US" b="1" i="1" u="sng" dirty="0" smtClean="0"/>
              <a:t>A method </a:t>
            </a:r>
            <a:r>
              <a:rPr lang="en-US" dirty="0" smtClean="0"/>
              <a:t>that seeks to </a:t>
            </a:r>
            <a:r>
              <a:rPr lang="en-US" b="1" i="1" u="sng" dirty="0" smtClean="0"/>
              <a:t>establish and sustain </a:t>
            </a:r>
            <a:r>
              <a:rPr lang="en-US" dirty="0" smtClean="0"/>
              <a:t>an orderly environment for students </a:t>
            </a:r>
            <a:r>
              <a:rPr lang="en-US" b="1" i="1" u="sng" dirty="0" smtClean="0"/>
              <a:t>to engage</a:t>
            </a:r>
            <a:r>
              <a:rPr lang="en-US" dirty="0" smtClean="0"/>
              <a:t> in academic learning, as well as </a:t>
            </a:r>
            <a:r>
              <a:rPr lang="en-US" b="1" i="1" u="sng" dirty="0" smtClean="0"/>
              <a:t>enhance student social and moral growth</a:t>
            </a:r>
            <a:r>
              <a:rPr lang="en-US" dirty="0" smtClean="0"/>
              <a: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4863" y="3886200"/>
            <a:ext cx="4429126"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713990" y="3276600"/>
            <a:ext cx="2056664" cy="923330"/>
          </a:xfrm>
          <a:prstGeom prst="rect">
            <a:avLst/>
          </a:prstGeom>
          <a:noFill/>
        </p:spPr>
        <p:txBody>
          <a:bodyPr wrap="square" rtlCol="0">
            <a:spAutoFit/>
          </a:bodyPr>
          <a:lstStyle/>
          <a:p>
            <a:r>
              <a:rPr lang="en-US" dirty="0" smtClean="0"/>
              <a:t>Source: </a:t>
            </a:r>
            <a:r>
              <a:rPr lang="en-US" dirty="0" err="1" smtClean="0"/>
              <a:t>Kratochwill</a:t>
            </a:r>
            <a:r>
              <a:rPr lang="en-US" dirty="0"/>
              <a:t>, </a:t>
            </a:r>
            <a:r>
              <a:rPr lang="en-US" dirty="0" smtClean="0"/>
              <a:t>2013</a:t>
            </a:r>
            <a:endParaRPr lang="en-US" dirty="0"/>
          </a:p>
          <a:p>
            <a:endParaRPr lang="en-US" dirty="0"/>
          </a:p>
        </p:txBody>
      </p:sp>
    </p:spTree>
    <p:extLst>
      <p:ext uri="{BB962C8B-B14F-4D97-AF65-F5344CB8AC3E}">
        <p14:creationId xmlns:p14="http://schemas.microsoft.com/office/powerpoint/2010/main" xmlns="" val="93924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85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lumMod val="75000"/>
                  </a:schemeClr>
                </a:solidFill>
              </a:rPr>
              <a:t>What does classroom management look like?</a:t>
            </a:r>
            <a:endParaRPr lang="en-US" b="1" dirty="0">
              <a:solidFill>
                <a:schemeClr val="accent1">
                  <a:lumMod val="75000"/>
                </a:schemeClr>
              </a:solidFill>
            </a:endParaRPr>
          </a:p>
        </p:txBody>
      </p:sp>
      <p:sp>
        <p:nvSpPr>
          <p:cNvPr id="17" name="Oval 16"/>
          <p:cNvSpPr/>
          <p:nvPr/>
        </p:nvSpPr>
        <p:spPr>
          <a:xfrm>
            <a:off x="2781300" y="2362200"/>
            <a:ext cx="35814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Classroom Management</a:t>
            </a:r>
            <a:endParaRPr lang="en-US" sz="3200" b="1" dirty="0"/>
          </a:p>
        </p:txBody>
      </p:sp>
      <p:sp>
        <p:nvSpPr>
          <p:cNvPr id="18" name="Left Arrow 17"/>
          <p:cNvSpPr/>
          <p:nvPr/>
        </p:nvSpPr>
        <p:spPr>
          <a:xfrm rot="9531483">
            <a:off x="1465981" y="4864885"/>
            <a:ext cx="1484449" cy="533400"/>
          </a:xfrm>
          <a:prstGeom prst="leftArrow">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1606568">
            <a:off x="6335677" y="4786225"/>
            <a:ext cx="1219956" cy="533400"/>
          </a:xfrm>
          <a:prstGeom prst="leftArrow">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20154852">
            <a:off x="6177763" y="2630342"/>
            <a:ext cx="1394663" cy="533400"/>
          </a:xfrm>
          <a:prstGeom prst="leftArrow">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12076053">
            <a:off x="1521124" y="2763431"/>
            <a:ext cx="1394310" cy="533400"/>
          </a:xfrm>
          <a:prstGeom prst="leftArrow">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7454" y="2115553"/>
            <a:ext cx="1645146" cy="116104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Positive Relationships</a:t>
            </a:r>
            <a:endParaRPr lang="en-US" b="1" dirty="0"/>
          </a:p>
        </p:txBody>
      </p:sp>
      <p:sp>
        <p:nvSpPr>
          <p:cNvPr id="23" name="Rounded Rectangle 22"/>
          <p:cNvSpPr/>
          <p:nvPr/>
        </p:nvSpPr>
        <p:spPr>
          <a:xfrm>
            <a:off x="107454" y="4817042"/>
            <a:ext cx="1700463" cy="12680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Structure</a:t>
            </a:r>
            <a:endParaRPr lang="en-US" b="1" dirty="0"/>
          </a:p>
        </p:txBody>
      </p:sp>
      <p:sp>
        <p:nvSpPr>
          <p:cNvPr id="24" name="Rounded Rectangle 23"/>
          <p:cNvSpPr/>
          <p:nvPr/>
        </p:nvSpPr>
        <p:spPr>
          <a:xfrm>
            <a:off x="7398590" y="4695003"/>
            <a:ext cx="1700463" cy="1268004"/>
          </a:xfrm>
          <a:prstGeom prst="roundRect">
            <a:avLst/>
          </a:prstGeom>
          <a:solidFill>
            <a:srgbClr val="40B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Classroom and Program Culture</a:t>
            </a:r>
            <a:endParaRPr lang="en-US" b="1" dirty="0"/>
          </a:p>
        </p:txBody>
      </p:sp>
      <p:sp>
        <p:nvSpPr>
          <p:cNvPr id="25" name="Rounded Rectangle 24"/>
          <p:cNvSpPr/>
          <p:nvPr/>
        </p:nvSpPr>
        <p:spPr>
          <a:xfrm>
            <a:off x="7315200" y="2115553"/>
            <a:ext cx="1645146" cy="116104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Planning and Preparation</a:t>
            </a:r>
            <a:endParaRPr lang="en-US" b="1" dirty="0"/>
          </a:p>
        </p:txBody>
      </p:sp>
    </p:spTree>
    <p:extLst>
      <p:ext uri="{BB962C8B-B14F-4D97-AF65-F5344CB8AC3E}">
        <p14:creationId xmlns:p14="http://schemas.microsoft.com/office/powerpoint/2010/main" xmlns="" val="234542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buNone/>
            </a:pPr>
            <a:r>
              <a:rPr lang="en-US" dirty="0" smtClean="0"/>
              <a:t>Since positive relationships with adults is a key developmental need…</a:t>
            </a:r>
          </a:p>
          <a:p>
            <a:pPr marL="0" indent="0" algn="r">
              <a:buNone/>
            </a:pPr>
            <a:endParaRPr lang="en-US" dirty="0" smtClean="0"/>
          </a:p>
          <a:p>
            <a:pPr marL="0" indent="0" algn="r">
              <a:buNone/>
            </a:pPr>
            <a:r>
              <a:rPr lang="en-US" dirty="0" smtClean="0"/>
              <a:t>…any classroom management strategy should foster positive relationships.</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4267200"/>
            <a:ext cx="3384578" cy="1971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787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Listening Activity</a:t>
            </a:r>
            <a:endParaRPr lang="en-US" b="1" dirty="0">
              <a:solidFill>
                <a:schemeClr val="accent1"/>
              </a:solidFill>
            </a:endParaRPr>
          </a:p>
        </p:txBody>
      </p:sp>
      <p:sp>
        <p:nvSpPr>
          <p:cNvPr id="3" name="Content Placeholder 2"/>
          <p:cNvSpPr>
            <a:spLocks noGrp="1"/>
          </p:cNvSpPr>
          <p:nvPr>
            <p:ph idx="4294967295"/>
          </p:nvPr>
        </p:nvSpPr>
        <p:spPr>
          <a:xfrm>
            <a:off x="533400" y="1828800"/>
            <a:ext cx="8229600" cy="4343400"/>
          </a:xfrm>
        </p:spPr>
        <p:txBody>
          <a:bodyPr>
            <a:normAutofit/>
          </a:bodyPr>
          <a:lstStyle/>
          <a:p>
            <a:pPr marL="0" indent="0" algn="ctr">
              <a:buNone/>
            </a:pPr>
            <a:r>
              <a:rPr lang="en-US" dirty="0" smtClean="0"/>
              <a:t>With a partner, have one person tell a short story about a caring adult from his/her childhood while the other person listens.</a:t>
            </a:r>
          </a:p>
          <a:p>
            <a:pPr marL="0" indent="0" algn="ctr">
              <a:buNone/>
            </a:pPr>
            <a:endParaRPr lang="en-US" dirty="0"/>
          </a:p>
          <a:p>
            <a:pPr marL="0" indent="0">
              <a:buNone/>
            </a:pPr>
            <a:r>
              <a:rPr lang="en-US" dirty="0" smtClean="0"/>
              <a:t>The listener will list good </a:t>
            </a:r>
          </a:p>
          <a:p>
            <a:pPr marL="0" indent="0">
              <a:buNone/>
            </a:pPr>
            <a:r>
              <a:rPr lang="en-US" dirty="0" smtClean="0"/>
              <a:t>relationship building strategies </a:t>
            </a:r>
          </a:p>
          <a:p>
            <a:pPr marL="0" indent="0">
              <a:buNone/>
            </a:pPr>
            <a:r>
              <a:rPr lang="en-US" dirty="0" smtClean="0"/>
              <a:t>that the story touches on.</a:t>
            </a:r>
          </a:p>
          <a:p>
            <a:pPr marL="0" indent="0">
              <a:buNone/>
            </a:pPr>
            <a:endParaRPr lang="en-US" dirty="0"/>
          </a:p>
          <a:p>
            <a:pPr marL="0" indent="0">
              <a:buNone/>
            </a:pPr>
            <a:endParaRPr lang="en-US" dirty="0" smtClean="0"/>
          </a:p>
          <a:p>
            <a:endParaRPr lang="en-US" dirty="0"/>
          </a:p>
        </p:txBody>
      </p:sp>
      <p:pic>
        <p:nvPicPr>
          <p:cNvPr id="2050" name="Picture 2" descr="C:\Users\kcoe\AppData\Local\Microsoft\Windows\Temporary Internet Files\Content.IE5\XSP3Y14G\MP900399215[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373" b="98810" l="9921" r="89881"/>
                    </a14:imgEffect>
                  </a14:imgLayer>
                </a14:imgProps>
              </a:ext>
              <a:ext uri="{28A0092B-C50C-407E-A947-70E740481C1C}">
                <a14:useLocalDpi xmlns:a14="http://schemas.microsoft.com/office/drawing/2010/main" xmlns="" val="0"/>
              </a:ext>
            </a:extLst>
          </a:blip>
          <a:srcRect/>
          <a:stretch>
            <a:fillRect/>
          </a:stretch>
        </p:blipFill>
        <p:spPr bwMode="auto">
          <a:xfrm>
            <a:off x="5562600" y="3581400"/>
            <a:ext cx="26670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422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33400"/>
            <a:ext cx="8229600" cy="1143000"/>
          </a:xfrm>
        </p:spPr>
        <p:txBody>
          <a:bodyPr/>
          <a:lstStyle/>
          <a:p>
            <a:r>
              <a:rPr lang="en-US" b="1" dirty="0" smtClean="0">
                <a:solidFill>
                  <a:schemeClr val="accent1"/>
                </a:solidFill>
              </a:rPr>
              <a:t>Positive Relationships</a:t>
            </a:r>
            <a:endParaRPr lang="en-US" b="1" dirty="0">
              <a:solidFill>
                <a:schemeClr val="accent1"/>
              </a:solidFill>
            </a:endParaRPr>
          </a:p>
        </p:txBody>
      </p:sp>
      <p:sp>
        <p:nvSpPr>
          <p:cNvPr id="3" name="Content Placeholder 2"/>
          <p:cNvSpPr>
            <a:spLocks noGrp="1"/>
          </p:cNvSpPr>
          <p:nvPr>
            <p:ph idx="4294967295"/>
          </p:nvPr>
        </p:nvSpPr>
        <p:spPr>
          <a:xfrm>
            <a:off x="533400" y="1447800"/>
            <a:ext cx="8229600" cy="4343400"/>
          </a:xfrm>
        </p:spPr>
        <p:txBody>
          <a:bodyPr>
            <a:normAutofit lnSpcReduction="10000"/>
          </a:bodyPr>
          <a:lstStyle/>
          <a:p>
            <a:r>
              <a:rPr lang="en-US" dirty="0" smtClean="0"/>
              <a:t>Listen (&amp; remember)</a:t>
            </a:r>
          </a:p>
          <a:p>
            <a:r>
              <a:rPr lang="en-US" dirty="0" smtClean="0"/>
              <a:t>Show the students you are a real person</a:t>
            </a:r>
          </a:p>
          <a:p>
            <a:r>
              <a:rPr lang="en-US" dirty="0" smtClean="0"/>
              <a:t>Use humor</a:t>
            </a:r>
          </a:p>
          <a:p>
            <a:r>
              <a:rPr lang="en-US" dirty="0" smtClean="0"/>
              <a:t>Observe youth to learn more about them</a:t>
            </a:r>
          </a:p>
          <a:p>
            <a:r>
              <a:rPr lang="en-US" dirty="0" smtClean="0"/>
              <a:t>Attend/chaperone school events</a:t>
            </a:r>
          </a:p>
          <a:p>
            <a:r>
              <a:rPr lang="en-US" dirty="0" smtClean="0"/>
              <a:t>Have empathy about their situations</a:t>
            </a:r>
          </a:p>
          <a:p>
            <a:r>
              <a:rPr lang="en-US" dirty="0" smtClean="0"/>
              <a:t>Meet the important people in their life</a:t>
            </a:r>
          </a:p>
          <a:p>
            <a:r>
              <a:rPr lang="en-US" dirty="0" smtClean="0"/>
              <a:t>Do not take things personal</a:t>
            </a:r>
          </a:p>
          <a:p>
            <a:endParaRPr lang="en-US" dirty="0"/>
          </a:p>
        </p:txBody>
      </p:sp>
    </p:spTree>
    <p:extLst>
      <p:ext uri="{BB962C8B-B14F-4D97-AF65-F5344CB8AC3E}">
        <p14:creationId xmlns:p14="http://schemas.microsoft.com/office/powerpoint/2010/main" xmlns="" val="982579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1164</TotalTime>
  <Words>2539</Words>
  <Application>Microsoft Office PowerPoint</Application>
  <PresentationFormat>On-screen Show (4:3)</PresentationFormat>
  <Paragraphs>429</Paragraphs>
  <Slides>39</Slides>
  <Notes>36</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4_Office Theme</vt:lpstr>
      <vt:lpstr>2_Custom Design</vt:lpstr>
      <vt:lpstr>Custom Design</vt:lpstr>
      <vt:lpstr>1_Custom Design</vt:lpstr>
      <vt:lpstr>1_Office Theme</vt:lpstr>
      <vt:lpstr>Intro to Classroom Management with Older Youth </vt:lpstr>
      <vt:lpstr>Learning Objectives</vt:lpstr>
      <vt:lpstr>Ice Breaker</vt:lpstr>
      <vt:lpstr>Needs of Middle/High School Youth</vt:lpstr>
      <vt:lpstr>What is Classroom Management?</vt:lpstr>
      <vt:lpstr>Slide 6</vt:lpstr>
      <vt:lpstr>Positive Relationships</vt:lpstr>
      <vt:lpstr>Listening Activity</vt:lpstr>
      <vt:lpstr>Positive Relationships</vt:lpstr>
      <vt:lpstr>Positive Relationships</vt:lpstr>
      <vt:lpstr>Positive Relationships</vt:lpstr>
      <vt:lpstr>Positive Relationships - Styles</vt:lpstr>
      <vt:lpstr>Discuss</vt:lpstr>
      <vt:lpstr>Break &amp; Gallery Walk </vt:lpstr>
      <vt:lpstr>Structure</vt:lpstr>
      <vt:lpstr>Rules</vt:lpstr>
      <vt:lpstr>Routines</vt:lpstr>
      <vt:lpstr>Activity: Routines</vt:lpstr>
      <vt:lpstr>Slide 19</vt:lpstr>
      <vt:lpstr>Slide 20</vt:lpstr>
      <vt:lpstr>(Re)-Enforcing Expectations</vt:lpstr>
      <vt:lpstr>Positive vs. Negative</vt:lpstr>
      <vt:lpstr>Proactive Intervention</vt:lpstr>
      <vt:lpstr>Reactive Interventions</vt:lpstr>
      <vt:lpstr>Behavior, Translation, Response Activity</vt:lpstr>
      <vt:lpstr>Consequences</vt:lpstr>
      <vt:lpstr>Tips on Effective Discipline Policies</vt:lpstr>
      <vt:lpstr>Planning &amp; Preparation</vt:lpstr>
      <vt:lpstr>Student Engagement</vt:lpstr>
      <vt:lpstr>Student Engagement </vt:lpstr>
      <vt:lpstr>Student Engagement </vt:lpstr>
      <vt:lpstr>The Loose Schedule</vt:lpstr>
      <vt:lpstr>The Specific Schedule</vt:lpstr>
      <vt:lpstr>The Specific Schedule</vt:lpstr>
      <vt:lpstr>The Specific Schedule</vt:lpstr>
      <vt:lpstr>Classroom &amp; Program Culture</vt:lpstr>
      <vt:lpstr>Program Culture</vt:lpstr>
      <vt:lpstr>DHS Outcomes and Classroom Management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Classroom Management with Older Youth</dc:title>
  <dc:creator>Samantha Saldana-Curet</dc:creator>
  <cp:lastModifiedBy>mcgeeby</cp:lastModifiedBy>
  <cp:revision>142</cp:revision>
  <cp:lastPrinted>2014-04-09T19:39:50Z</cp:lastPrinted>
  <dcterms:created xsi:type="dcterms:W3CDTF">2013-11-04T17:25:56Z</dcterms:created>
  <dcterms:modified xsi:type="dcterms:W3CDTF">2014-08-21T14:48:00Z</dcterms:modified>
</cp:coreProperties>
</file>